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2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Inter" panose="02010600030101010101" charset="0"/>
      <p:regular r:id="rId26"/>
      <p:bold r:id="rId27"/>
    </p:embeddedFont>
    <p:embeddedFont>
      <p:font typeface="Inter Medium" panose="02010600030101010101" charset="0"/>
      <p:regular r:id="rId28"/>
      <p:bold r:id="rId29"/>
    </p:embeddedFont>
    <p:embeddedFont>
      <p:font typeface="Josefin Sans SemiBold" pitchFamily="2" charset="0"/>
      <p:regular r:id="rId30"/>
      <p:bold r:id="rId31"/>
      <p:italic r:id="rId32"/>
      <p:boldItalic r:id="rId33"/>
    </p:embeddedFont>
    <p:embeddedFont>
      <p:font typeface="Lato Light" panose="020F0502020204030203" pitchFamily="34" charset="0"/>
      <p:regular r:id="rId34"/>
      <p:bold r:id="rId35"/>
      <p:italic r:id="rId36"/>
      <p:boldItalic r:id="rId37"/>
    </p:embeddedFont>
    <p:embeddedFont>
      <p:font typeface="Lobster" panose="00000500000000000000" pitchFamily="2" charset="0"/>
      <p:regular r:id="rId38"/>
    </p:embeddedFont>
    <p:embeddedFont>
      <p:font typeface="Merriweather" panose="00000500000000000000" pitchFamily="2" charset="0"/>
      <p:regular r:id="rId39"/>
      <p:bold r:id="rId40"/>
      <p:boldItalic r:id="rId41"/>
    </p:embeddedFont>
    <p:embeddedFont>
      <p:font typeface="Montserrat" panose="00000500000000000000" pitchFamily="2" charset="0"/>
      <p:regular r:id="rId42"/>
      <p:bold r:id="rId43"/>
      <p:italic r:id="rId44"/>
      <p:boldItalic r:id="rId45"/>
    </p:embeddedFont>
    <p:embeddedFont>
      <p:font typeface="Open Sans Medium" panose="02010600030101010101" charset="0"/>
      <p:regular r:id="rId46"/>
      <p:bold r:id="rId47"/>
      <p:italic r:id="rId48"/>
      <p:boldItalic r:id="rId49"/>
    </p:embeddedFont>
    <p:embeddedFont>
      <p:font typeface="Oswald" panose="00000500000000000000" pitchFamily="2" charset="0"/>
      <p:regular r:id="rId50"/>
      <p:bold r:id="rId51"/>
    </p:embeddedFont>
    <p:embeddedFont>
      <p:font typeface="Poppins" panose="00000500000000000000" pitchFamily="2" charset="0"/>
      <p:regular r:id="rId52"/>
      <p:bold r:id="rId53"/>
      <p:italic r:id="rId54"/>
      <p:boldItalic r:id="rId55"/>
    </p:embeddedFont>
    <p:embeddedFont>
      <p:font typeface="Roboto Medium" panose="02000000000000000000" pitchFamily="2" charset="0"/>
      <p:regular r:id="rId56"/>
      <p:bold r:id="rId57"/>
      <p:italic r:id="rId58"/>
      <p:boldItalic r:id="rId59"/>
    </p:embeddedFont>
    <p:embeddedFont>
      <p:font typeface="Space Grotesk" panose="02010600030101010101" charset="0"/>
      <p:regular r:id="rId60"/>
      <p:bold r:id="rId61"/>
    </p:embeddedFont>
    <p:embeddedFont>
      <p:font typeface="Space Grotesk SemiBold" panose="02010600030101010101"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41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font" Target="fonts/font3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3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SLIDES_API17443766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SLIDES_API17443766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c0866207f0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c0866207f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c1364fa15c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c1364fa15c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c1364fa15c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c1364fa15c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c1364fa15c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c1364fa15c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c1364fa15c_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c1364fa15c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c1364fa15c_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c1364fa15c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c1364fa15c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c1364fa15c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c1364fa15c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c1364fa15c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c1364fa15c_3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c1364fa15c_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c1364fa15c_3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c1364fa15c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SLIDES_API197322087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SLIDES_API19732208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1364fa15c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c1364fa15c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c1364fa15c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c1364fa15c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SLIDES_API174437669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SLIDES_API17443766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c0866207f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c0866207f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c0866207f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c0866207f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c1364fa15c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c1364fa15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c1364fa15c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c1364fa15c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c0866207f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c0866207f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\subsection{Text Representation}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\subsubsection{Static Methods}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 representation methods play a crucial role in text mining and natural language processing tasks by converting textual data into numerical vectors, facilitating computational analysis and machine learning algorithms. Among the static methods utilized for text representation, word embeddings generated by techniques like word2vec and GloVe have garnered significant attention for their ability to capture semantic relationships between words in a continuous vector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\textbf{Word2Vec}, introduced by Mikolov et al. (2013), is a popular word embedding technique that learns distributed representations of words based on their contextual usage in a corpus. The model operates on the principle of predicting the surrounding words given a target word (Skip-gram), or predicting the target word given its context (Continuous Bag of Words, CBOW). By leveraging large text corpora, word2vec efficiently captures semantic similarities and relationships between words, enabling downstream tasks such as text classification and clustering to operate in a semantically meaningful space.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\textbf{GloVe}, proposed by Pennington et al. (2014), is another widely adopted word embedding method that combines global matrix factorization with local context window methods. Unlike word2vec, which relies solely on local context, GloVe incorporates global co-occurrence statistics to derive word embeddings. By representing words as vectors based on the probabilities of their co-occurrence with other words in the corpus, GloVe captures not only syntactic but also semantic relationships between words, yielding embeddings that excel in tasks requiring nuanced understanding of word semantics.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c0866207f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c0866207f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sz="13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With Bullet Points v1">
  <p:cSld name="TITLE_AND_BODY_1_3_1">
    <p:spTree>
      <p:nvGrpSpPr>
        <p:cNvPr id="1" name="Shape 54"/>
        <p:cNvGrpSpPr/>
        <p:nvPr/>
      </p:nvGrpSpPr>
      <p:grpSpPr>
        <a:xfrm>
          <a:off x="0" y="0"/>
          <a:ext cx="0" cy="0"/>
          <a:chOff x="0" y="0"/>
          <a:chExt cx="0" cy="0"/>
        </a:xfrm>
      </p:grpSpPr>
      <p:sp>
        <p:nvSpPr>
          <p:cNvPr id="55" name="Google Shape;55;p14"/>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a:spLocks noGrp="1"/>
          </p:cNvSpPr>
          <p:nvPr>
            <p:ph type="pic" idx="2"/>
          </p:nvPr>
        </p:nvSpPr>
        <p:spPr>
          <a:xfrm>
            <a:off x="4977275" y="0"/>
            <a:ext cx="4166700" cy="5143500"/>
          </a:xfrm>
          <a:prstGeom prst="rect">
            <a:avLst/>
          </a:prstGeom>
          <a:noFill/>
          <a:ln>
            <a:noFill/>
          </a:ln>
        </p:spPr>
      </p:sp>
      <p:sp>
        <p:nvSpPr>
          <p:cNvPr id="57" name="Google Shape;57;p14"/>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rmAutofit/>
          </a:bodyPr>
          <a:lstStyle>
            <a:lvl1pPr lvl="0" rtl="0">
              <a:spcBef>
                <a:spcPts val="0"/>
              </a:spcBef>
              <a:spcAft>
                <a:spcPts val="0"/>
              </a:spcAft>
              <a:buSzPts val="2300"/>
              <a:buNone/>
              <a:defRPr sz="23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8" name="Google Shape;58;p14"/>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chemeClr val="accent1"/>
              </a:buClr>
              <a:buSzPts val="1200"/>
              <a:buChar char="✓"/>
              <a:defRPr sz="1200"/>
            </a:lvl1pPr>
            <a:lvl2pPr marL="914400" lvl="1" indent="-304800" rtl="0">
              <a:spcBef>
                <a:spcPts val="0"/>
              </a:spcBef>
              <a:spcAft>
                <a:spcPts val="0"/>
              </a:spcAft>
              <a:buClr>
                <a:schemeClr val="accent1"/>
              </a:buClr>
              <a:buSzPts val="1200"/>
              <a:buChar char="✓"/>
              <a:defRPr sz="1200"/>
            </a:lvl2pPr>
            <a:lvl3pPr marL="1371600" lvl="2" indent="-304800" rtl="0">
              <a:spcBef>
                <a:spcPts val="0"/>
              </a:spcBef>
              <a:spcAft>
                <a:spcPts val="0"/>
              </a:spcAft>
              <a:buClr>
                <a:schemeClr val="accent1"/>
              </a:buClr>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1_1_2">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5"/>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64"/>
        <p:cNvGrpSpPr/>
        <p:nvPr/>
      </p:nvGrpSpPr>
      <p:grpSpPr>
        <a:xfrm>
          <a:off x="0" y="0"/>
          <a:ext cx="0" cy="0"/>
          <a:chOff x="0" y="0"/>
          <a:chExt cx="0" cy="0"/>
        </a:xfrm>
      </p:grpSpPr>
      <p:sp>
        <p:nvSpPr>
          <p:cNvPr id="65" name="Google Shape;6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6"/>
          <p:cNvSpPr>
            <a:spLocks noGrp="1"/>
          </p:cNvSpPr>
          <p:nvPr>
            <p:ph type="pic" idx="2"/>
          </p:nvPr>
        </p:nvSpPr>
        <p:spPr>
          <a:xfrm>
            <a:off x="0" y="0"/>
            <a:ext cx="3432300" cy="5143500"/>
          </a:xfrm>
          <a:prstGeom prst="roundRect">
            <a:avLst>
              <a:gd name="adj" fmla="val 0"/>
            </a:avLst>
          </a:prstGeom>
          <a:noFill/>
          <a:ln>
            <a:noFill/>
          </a:ln>
        </p:spPr>
      </p:sp>
      <p:sp>
        <p:nvSpPr>
          <p:cNvPr id="67" name="Google Shape;67;p16"/>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68" name="Google Shape;68;p16"/>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69" name="Google Shape;69;p16"/>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70" name="Google Shape;70;p16"/>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71" name="Google Shape;71;p16"/>
          <p:cNvSpPr txBox="1">
            <a:spLocks noGrp="1"/>
          </p:cNvSpPr>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72"/>
        <p:cNvGrpSpPr/>
        <p:nvPr/>
      </p:nvGrpSpPr>
      <p:grpSpPr>
        <a:xfrm>
          <a:off x="0" y="0"/>
          <a:ext cx="0" cy="0"/>
          <a:chOff x="0" y="0"/>
          <a:chExt cx="0" cy="0"/>
        </a:xfrm>
      </p:grpSpPr>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711663" y="0"/>
            <a:ext cx="3432300" cy="5143500"/>
          </a:xfrm>
          <a:prstGeom prst="roundRect">
            <a:avLst>
              <a:gd name="adj" fmla="val 0"/>
            </a:avLst>
          </a:prstGeom>
          <a:noFill/>
          <a:ln>
            <a:noFill/>
          </a:ln>
        </p:spPr>
      </p:sp>
      <p:sp>
        <p:nvSpPr>
          <p:cNvPr id="75" name="Google Shape;75;p17"/>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76" name="Google Shape;76;p17"/>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77" name="Google Shape;77;p17"/>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78" name="Google Shape;78;p17"/>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79" name="Google Shape;79;p17"/>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80"/>
        <p:cNvGrpSpPr/>
        <p:nvPr/>
      </p:nvGrpSpPr>
      <p:grpSpPr>
        <a:xfrm>
          <a:off x="0" y="0"/>
          <a:ext cx="0" cy="0"/>
          <a:chOff x="0" y="0"/>
          <a:chExt cx="0" cy="0"/>
        </a:xfrm>
      </p:grpSpPr>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9" name="Google Shape;8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20"/>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sz="1300"/>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91"/>
        <p:cNvGrpSpPr/>
        <p:nvPr/>
      </p:nvGrpSpPr>
      <p:grpSpPr>
        <a:xfrm>
          <a:off x="0" y="0"/>
          <a:ext cx="0" cy="0"/>
          <a:chOff x="0" y="0"/>
          <a:chExt cx="0" cy="0"/>
        </a:xfrm>
      </p:grpSpPr>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21"/>
          <p:cNvSpPr>
            <a:spLocks noGrp="1"/>
          </p:cNvSpPr>
          <p:nvPr>
            <p:ph type="pic" idx="2"/>
          </p:nvPr>
        </p:nvSpPr>
        <p:spPr>
          <a:xfrm>
            <a:off x="5711758" y="0"/>
            <a:ext cx="3432300" cy="5143500"/>
          </a:xfrm>
          <a:prstGeom prst="roundRect">
            <a:avLst>
              <a:gd name="adj" fmla="val 0"/>
            </a:avLst>
          </a:prstGeom>
          <a:noFill/>
          <a:ln>
            <a:noFill/>
          </a:ln>
        </p:spPr>
      </p:sp>
      <p:sp>
        <p:nvSpPr>
          <p:cNvPr id="94" name="Google Shape;94;p21"/>
          <p:cNvSpPr txBox="1">
            <a:spLocks noGrp="1"/>
          </p:cNvSpPr>
          <p:nvPr>
            <p:ph type="title"/>
          </p:nvPr>
        </p:nvSpPr>
        <p:spPr>
          <a:xfrm>
            <a:off x="632175" y="650250"/>
            <a:ext cx="5046000" cy="7269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5" name="Google Shape;95;p21"/>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96"/>
        <p:cNvGrpSpPr/>
        <p:nvPr/>
      </p:nvGrpSpPr>
      <p:grpSpPr>
        <a:xfrm>
          <a:off x="0" y="0"/>
          <a:ext cx="0" cy="0"/>
          <a:chOff x="0" y="0"/>
          <a:chExt cx="0" cy="0"/>
        </a:xfrm>
      </p:grpSpPr>
      <p:sp>
        <p:nvSpPr>
          <p:cNvPr id="97" name="Google Shape;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2"/>
          <p:cNvSpPr>
            <a:spLocks noGrp="1"/>
          </p:cNvSpPr>
          <p:nvPr>
            <p:ph type="pic" idx="2"/>
          </p:nvPr>
        </p:nvSpPr>
        <p:spPr>
          <a:xfrm>
            <a:off x="0" y="100"/>
            <a:ext cx="3432300" cy="5143500"/>
          </a:xfrm>
          <a:prstGeom prst="roundRect">
            <a:avLst>
              <a:gd name="adj" fmla="val 0"/>
            </a:avLst>
          </a:prstGeom>
          <a:noFill/>
          <a:ln>
            <a:noFill/>
          </a:ln>
        </p:spPr>
      </p:sp>
      <p:sp>
        <p:nvSpPr>
          <p:cNvPr id="99" name="Google Shape;99;p22"/>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2"/>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101"/>
        <p:cNvGrpSpPr/>
        <p:nvPr/>
      </p:nvGrpSpPr>
      <p:grpSpPr>
        <a:xfrm>
          <a:off x="0" y="0"/>
          <a:ext cx="0" cy="0"/>
          <a:chOff x="0" y="0"/>
          <a:chExt cx="0" cy="0"/>
        </a:xfrm>
      </p:grpSpPr>
      <p:sp>
        <p:nvSpPr>
          <p:cNvPr id="102" name="Google Shape;1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3"/>
          <p:cNvSpPr>
            <a:spLocks noGrp="1"/>
          </p:cNvSpPr>
          <p:nvPr>
            <p:ph type="pic" idx="2"/>
          </p:nvPr>
        </p:nvSpPr>
        <p:spPr>
          <a:xfrm>
            <a:off x="0" y="0"/>
            <a:ext cx="3432300" cy="5143500"/>
          </a:xfrm>
          <a:prstGeom prst="roundRect">
            <a:avLst>
              <a:gd name="adj" fmla="val 0"/>
            </a:avLst>
          </a:prstGeom>
          <a:noFill/>
          <a:ln>
            <a:noFill/>
          </a:ln>
        </p:spPr>
      </p:sp>
      <p:sp>
        <p:nvSpPr>
          <p:cNvPr id="104" name="Google Shape;104;p23"/>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5" name="Google Shape;105;p23"/>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06" name="Google Shape;106;p23"/>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7" name="Google Shape;107;p23"/>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108" name="Google Shape;108;p23"/>
          <p:cNvSpPr txBox="1">
            <a:spLocks noGrp="1"/>
          </p:cNvSpPr>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9"/>
        <p:cNvGrpSpPr/>
        <p:nvPr/>
      </p:nvGrpSpPr>
      <p:grpSpPr>
        <a:xfrm>
          <a:off x="0" y="0"/>
          <a:ext cx="0" cy="0"/>
          <a:chOff x="0" y="0"/>
          <a:chExt cx="0" cy="0"/>
        </a:xfrm>
      </p:grpSpPr>
      <p:sp>
        <p:nvSpPr>
          <p:cNvPr id="110" name="Google Shape;11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4"/>
          <p:cNvSpPr>
            <a:spLocks noGrp="1"/>
          </p:cNvSpPr>
          <p:nvPr>
            <p:ph type="pic" idx="2"/>
          </p:nvPr>
        </p:nvSpPr>
        <p:spPr>
          <a:xfrm>
            <a:off x="5711663" y="0"/>
            <a:ext cx="3432300" cy="5143500"/>
          </a:xfrm>
          <a:prstGeom prst="roundRect">
            <a:avLst>
              <a:gd name="adj" fmla="val 0"/>
            </a:avLst>
          </a:prstGeom>
          <a:noFill/>
          <a:ln>
            <a:noFill/>
          </a:ln>
        </p:spPr>
      </p:sp>
      <p:sp>
        <p:nvSpPr>
          <p:cNvPr id="112" name="Google Shape;112;p24"/>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3" name="Google Shape;113;p24"/>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14" name="Google Shape;114;p24"/>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15" name="Google Shape;115;p24"/>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116" name="Google Shape;116;p24"/>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17"/>
        <p:cNvGrpSpPr/>
        <p:nvPr/>
      </p:nvGrpSpPr>
      <p:grpSpPr>
        <a:xfrm>
          <a:off x="0" y="0"/>
          <a:ext cx="0" cy="0"/>
          <a:chOff x="0" y="0"/>
          <a:chExt cx="0" cy="0"/>
        </a:xfrm>
      </p:grpSpPr>
      <p:sp>
        <p:nvSpPr>
          <p:cNvPr id="118" name="Google Shape;11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5"/>
          <p:cNvSpPr>
            <a:spLocks noGrp="1"/>
          </p:cNvSpPr>
          <p:nvPr>
            <p:ph type="pic" idx="2"/>
          </p:nvPr>
        </p:nvSpPr>
        <p:spPr>
          <a:xfrm>
            <a:off x="5711663" y="100"/>
            <a:ext cx="3432300" cy="5143500"/>
          </a:xfrm>
          <a:prstGeom prst="roundRect">
            <a:avLst>
              <a:gd name="adj" fmla="val 0"/>
            </a:avLst>
          </a:prstGeom>
          <a:noFill/>
          <a:ln>
            <a:noFill/>
          </a:ln>
        </p:spPr>
      </p:sp>
      <p:sp>
        <p:nvSpPr>
          <p:cNvPr id="120" name="Google Shape;120;p25"/>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21" name="Google Shape;121;p25"/>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22" name="Google Shape;122;p25"/>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23" name="Google Shape;123;p25"/>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124" name="Google Shape;124;p25"/>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25" name="Google Shape;125;p25"/>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126" name="Google Shape;126;p25"/>
          <p:cNvSpPr txBox="1">
            <a:spLocks noGrp="1"/>
          </p:cNvSpPr>
          <p:nvPr>
            <p:ph type="subTitle" idx="4"/>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27"/>
        <p:cNvGrpSpPr/>
        <p:nvPr/>
      </p:nvGrpSpPr>
      <p:grpSpPr>
        <a:xfrm>
          <a:off x="0" y="0"/>
          <a:ext cx="0" cy="0"/>
          <a:chOff x="0" y="0"/>
          <a:chExt cx="0" cy="0"/>
        </a:xfrm>
      </p:grpSpPr>
      <p:sp>
        <p:nvSpPr>
          <p:cNvPr id="128" name="Google Shape;12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6"/>
          <p:cNvSpPr txBox="1">
            <a:spLocks noGrp="1"/>
          </p:cNvSpPr>
          <p:nvPr>
            <p:ph type="subTitle" idx="1"/>
          </p:nvPr>
        </p:nvSpPr>
        <p:spPr>
          <a:xfrm>
            <a:off x="383075" y="17983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6"/>
          <p:cNvSpPr txBox="1">
            <a:spLocks noGrp="1"/>
          </p:cNvSpPr>
          <p:nvPr>
            <p:ph type="subTitle" idx="2"/>
          </p:nvPr>
        </p:nvSpPr>
        <p:spPr>
          <a:xfrm>
            <a:off x="3284763"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6"/>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2" name="Google Shape;132;p26"/>
          <p:cNvSpPr txBox="1">
            <a:spLocks noGrp="1"/>
          </p:cNvSpPr>
          <p:nvPr>
            <p:ph type="subTitle" idx="3"/>
          </p:nvPr>
        </p:nvSpPr>
        <p:spPr>
          <a:xfrm>
            <a:off x="6186450" y="17983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A_Title_Body_1_no_image">
  <p:cSld name="TITLE_1_1_1_2">
    <p:spTree>
      <p:nvGrpSpPr>
        <p:cNvPr id="1" name="Shape 133"/>
        <p:cNvGrpSpPr/>
        <p:nvPr/>
      </p:nvGrpSpPr>
      <p:grpSpPr>
        <a:xfrm>
          <a:off x="0" y="0"/>
          <a:ext cx="0" cy="0"/>
          <a:chOff x="0" y="0"/>
          <a:chExt cx="0" cy="0"/>
        </a:xfrm>
      </p:grpSpPr>
      <p:sp>
        <p:nvSpPr>
          <p:cNvPr id="134" name="Google Shape;1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7"/>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7"/>
          <p:cNvSpPr txBox="1">
            <a:spLocks noGrp="1"/>
          </p:cNvSpPr>
          <p:nvPr>
            <p:ph type="title"/>
          </p:nvPr>
        </p:nvSpPr>
        <p:spPr>
          <a:xfrm>
            <a:off x="383075" y="9009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37"/>
        <p:cNvGrpSpPr/>
        <p:nvPr/>
      </p:nvGrpSpPr>
      <p:grpSpPr>
        <a:xfrm>
          <a:off x="0" y="0"/>
          <a:ext cx="0" cy="0"/>
          <a:chOff x="0" y="0"/>
          <a:chExt cx="0" cy="0"/>
        </a:xfrm>
      </p:grpSpPr>
      <p:sp>
        <p:nvSpPr>
          <p:cNvPr id="138" name="Google Shape;13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4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41"/>
        <p:cNvGrpSpPr/>
        <p:nvPr/>
      </p:nvGrpSpPr>
      <p:grpSpPr>
        <a:xfrm>
          <a:off x="0" y="0"/>
          <a:ext cx="0" cy="0"/>
          <a:chOff x="0" y="0"/>
          <a:chExt cx="0" cy="0"/>
        </a:xfrm>
      </p:grpSpPr>
      <p:sp>
        <p:nvSpPr>
          <p:cNvPr id="142" name="Google Shape;142;p30"/>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30"/>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44" name="Google Shape;144;p30"/>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30"/>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0"/>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47" name="Google Shape;147;p30"/>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48" name="Google Shape;148;p30"/>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49" name="Google Shape;149;p30"/>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50" name="Google Shape;150;p30"/>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51" name="Google Shape;151;p30"/>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52"/>
        <p:cNvGrpSpPr/>
        <p:nvPr/>
      </p:nvGrpSpPr>
      <p:grpSpPr>
        <a:xfrm>
          <a:off x="0" y="0"/>
          <a:ext cx="0" cy="0"/>
          <a:chOff x="0" y="0"/>
          <a:chExt cx="0" cy="0"/>
        </a:xfrm>
      </p:grpSpPr>
      <p:sp>
        <p:nvSpPr>
          <p:cNvPr id="153" name="Google Shape;153;p31"/>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54" name="Google Shape;154;p31"/>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55" name="Google Shape;155;p31"/>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56" name="Google Shape;156;p31"/>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57" name="Google Shape;157;p31"/>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1"/>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59" name="Google Shape;159;p31"/>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60" name="Google Shape;160;p31"/>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161" name="Google Shape;161;p31"/>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162" name="Google Shape;162;p31"/>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31"/>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31"/>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1"/>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66"/>
        <p:cNvGrpSpPr/>
        <p:nvPr/>
      </p:nvGrpSpPr>
      <p:grpSpPr>
        <a:xfrm>
          <a:off x="0" y="0"/>
          <a:ext cx="0" cy="0"/>
          <a:chOff x="0" y="0"/>
          <a:chExt cx="0" cy="0"/>
        </a:xfrm>
      </p:grpSpPr>
      <p:sp>
        <p:nvSpPr>
          <p:cNvPr id="167" name="Google Shape;167;p32"/>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68" name="Google Shape;168;p32"/>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32"/>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70" name="Google Shape;170;p32"/>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71" name="Google Shape;171;p32"/>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72" name="Google Shape;172;p32"/>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73" name="Google Shape;173;p32"/>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74" name="Google Shape;174;p32"/>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75" name="Google Shape;175;p32"/>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76" name="Google Shape;176;p32"/>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177" name="Google Shape;177;p32"/>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178" name="Google Shape;178;p32"/>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179" name="Google Shape;179;p32"/>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180" name="Google Shape;180;p32"/>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32"/>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82" name="Google Shape;182;p32"/>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83" name="Google Shape;183;p32"/>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84"/>
        <p:cNvGrpSpPr/>
        <p:nvPr/>
      </p:nvGrpSpPr>
      <p:grpSpPr>
        <a:xfrm>
          <a:off x="0" y="0"/>
          <a:ext cx="0" cy="0"/>
          <a:chOff x="0" y="0"/>
          <a:chExt cx="0" cy="0"/>
        </a:xfrm>
      </p:grpSpPr>
      <p:sp>
        <p:nvSpPr>
          <p:cNvPr id="185" name="Google Shape;185;p33"/>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6" name="Google Shape;186;p33"/>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7" name="Google Shape;187;p33"/>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8" name="Google Shape;188;p33"/>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9" name="Google Shape;189;p33"/>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90" name="Google Shape;190;p33"/>
          <p:cNvGrpSpPr/>
          <p:nvPr/>
        </p:nvGrpSpPr>
        <p:grpSpPr>
          <a:xfrm>
            <a:off x="3095387" y="1241947"/>
            <a:ext cx="2953226" cy="2951755"/>
            <a:chOff x="3102287" y="1429998"/>
            <a:chExt cx="2953226" cy="2951755"/>
          </a:xfrm>
        </p:grpSpPr>
        <p:sp>
          <p:nvSpPr>
            <p:cNvPr id="191" name="Google Shape;191;p33"/>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2" name="Google Shape;192;p33"/>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3" name="Google Shape;193;p33"/>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4" name="Google Shape;194;p33"/>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5" name="Google Shape;195;p33"/>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6" name="Google Shape;196;p33"/>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01</a:t>
              </a:r>
              <a:endParaRPr sz="1600"/>
            </a:p>
          </p:txBody>
        </p:sp>
        <p:sp>
          <p:nvSpPr>
            <p:cNvPr id="197" name="Google Shape;197;p33"/>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02</a:t>
              </a:r>
              <a:endParaRPr sz="1600"/>
            </a:p>
          </p:txBody>
        </p:sp>
        <p:sp>
          <p:nvSpPr>
            <p:cNvPr id="198" name="Google Shape;198;p33"/>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03</a:t>
              </a:r>
              <a:endParaRPr sz="1600"/>
            </a:p>
          </p:txBody>
        </p:sp>
        <p:sp>
          <p:nvSpPr>
            <p:cNvPr id="199" name="Google Shape;199;p33"/>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04</a:t>
              </a:r>
              <a:endParaRPr sz="1600"/>
            </a:p>
          </p:txBody>
        </p:sp>
        <p:sp>
          <p:nvSpPr>
            <p:cNvPr id="200" name="Google Shape;200;p33"/>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05</a:t>
              </a:r>
              <a:endParaRPr sz="1600"/>
            </a:p>
          </p:txBody>
        </p:sp>
      </p:grpSp>
      <p:sp>
        <p:nvSpPr>
          <p:cNvPr id="201" name="Google Shape;201;p33"/>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202"/>
        <p:cNvGrpSpPr/>
        <p:nvPr/>
      </p:nvGrpSpPr>
      <p:grpSpPr>
        <a:xfrm>
          <a:off x="0" y="0"/>
          <a:ext cx="0" cy="0"/>
          <a:chOff x="0" y="0"/>
          <a:chExt cx="0" cy="0"/>
        </a:xfrm>
      </p:grpSpPr>
      <p:sp>
        <p:nvSpPr>
          <p:cNvPr id="203" name="Google Shape;203;p34"/>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204" name="Google Shape;204;p34"/>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205" name="Google Shape;205;p34"/>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06" name="Google Shape;206;p34"/>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02</a:t>
            </a:r>
            <a:endParaRPr sz="2000">
              <a:solidFill>
                <a:schemeClr val="accent4"/>
              </a:solidFill>
            </a:endParaRPr>
          </a:p>
        </p:txBody>
      </p:sp>
      <p:sp>
        <p:nvSpPr>
          <p:cNvPr id="207" name="Google Shape;207;p34"/>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08" name="Google Shape;208;p34"/>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03</a:t>
            </a:r>
            <a:endParaRPr sz="2000">
              <a:solidFill>
                <a:schemeClr val="accent4"/>
              </a:solidFill>
            </a:endParaRPr>
          </a:p>
        </p:txBody>
      </p:sp>
      <p:sp>
        <p:nvSpPr>
          <p:cNvPr id="209" name="Google Shape;209;p34"/>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0" name="Google Shape;210;p34"/>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04</a:t>
            </a:r>
            <a:endParaRPr sz="2000">
              <a:solidFill>
                <a:schemeClr val="accent4"/>
              </a:solidFill>
            </a:endParaRPr>
          </a:p>
        </p:txBody>
      </p:sp>
      <p:sp>
        <p:nvSpPr>
          <p:cNvPr id="211" name="Google Shape;211;p34"/>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2 columns v1" type="tx">
  <p:cSld name="TITLE_AND_BODY">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566250" y="408150"/>
            <a:ext cx="8011500" cy="572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26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218" name="Google Shape;218;p36"/>
          <p:cNvSpPr txBox="1">
            <a:spLocks noGrp="1"/>
          </p:cNvSpPr>
          <p:nvPr>
            <p:ph type="body" idx="1"/>
          </p:nvPr>
        </p:nvSpPr>
        <p:spPr>
          <a:xfrm>
            <a:off x="650850" y="1987200"/>
            <a:ext cx="3776700" cy="2766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9" name="Google Shape;219;p3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0" name="Google Shape;220;p36"/>
          <p:cNvSpPr txBox="1">
            <a:spLocks noGrp="1"/>
          </p:cNvSpPr>
          <p:nvPr>
            <p:ph type="body" idx="2"/>
          </p:nvPr>
        </p:nvSpPr>
        <p:spPr>
          <a:xfrm>
            <a:off x="4845450" y="1987200"/>
            <a:ext cx="3732300" cy="2766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1" name="Google Shape;221;p36"/>
          <p:cNvSpPr/>
          <p:nvPr/>
        </p:nvSpPr>
        <p:spPr>
          <a:xfrm>
            <a:off x="566250" y="1370350"/>
            <a:ext cx="84600" cy="393600"/>
          </a:xfrm>
          <a:prstGeom prst="rect">
            <a:avLst/>
          </a:prstGeom>
          <a:solidFill>
            <a:srgbClr val="FF5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6"/>
          <p:cNvSpPr/>
          <p:nvPr/>
        </p:nvSpPr>
        <p:spPr>
          <a:xfrm>
            <a:off x="4760850" y="1370350"/>
            <a:ext cx="84600" cy="393600"/>
          </a:xfrm>
          <a:prstGeom prst="rect">
            <a:avLst/>
          </a:prstGeom>
          <a:solidFill>
            <a:srgbClr val="FF5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6"/>
          <p:cNvSpPr/>
          <p:nvPr/>
        </p:nvSpPr>
        <p:spPr>
          <a:xfrm>
            <a:off x="566250" y="1738675"/>
            <a:ext cx="15600" cy="2830200"/>
          </a:xfrm>
          <a:prstGeom prst="rect">
            <a:avLst/>
          </a:prstGeom>
          <a:solidFill>
            <a:srgbClr val="FF5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6"/>
          <p:cNvSpPr/>
          <p:nvPr/>
        </p:nvSpPr>
        <p:spPr>
          <a:xfrm>
            <a:off x="4760850" y="1738675"/>
            <a:ext cx="15600" cy="2830200"/>
          </a:xfrm>
          <a:prstGeom prst="rect">
            <a:avLst/>
          </a:prstGeom>
          <a:solidFill>
            <a:srgbClr val="FF5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txBox="1">
            <a:spLocks noGrp="1"/>
          </p:cNvSpPr>
          <p:nvPr>
            <p:ph type="subTitle" idx="3"/>
          </p:nvPr>
        </p:nvSpPr>
        <p:spPr>
          <a:xfrm>
            <a:off x="695250"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8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
        <p:nvSpPr>
          <p:cNvPr id="226" name="Google Shape;226;p36"/>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5"/>
              </a:buClr>
              <a:buSzPts val="18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ro Slide v1" type="title">
  <p:cSld name="TITLE">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632175" y="788350"/>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229" name="Google Shape;22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37"/>
          <p:cNvSpPr txBox="1">
            <a:spLocks noGrp="1"/>
          </p:cNvSpPr>
          <p:nvPr>
            <p:ph type="body" idx="1"/>
          </p:nvPr>
        </p:nvSpPr>
        <p:spPr>
          <a:xfrm>
            <a:off x="632175" y="1585075"/>
            <a:ext cx="5520900" cy="26523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Paragraph v1">
  <p:cSld name="TITLE_AND_BODY_1">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566250" y="408150"/>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6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233" name="Google Shape;233;p38"/>
          <p:cNvSpPr txBox="1">
            <a:spLocks noGrp="1"/>
          </p:cNvSpPr>
          <p:nvPr>
            <p:ph type="body" idx="1"/>
          </p:nvPr>
        </p:nvSpPr>
        <p:spPr>
          <a:xfrm>
            <a:off x="566250" y="1188300"/>
            <a:ext cx="7777200" cy="2766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4" name="Google Shape;234;p38"/>
          <p:cNvSpPr/>
          <p:nvPr/>
        </p:nvSpPr>
        <p:spPr>
          <a:xfrm>
            <a:off x="0" y="0"/>
            <a:ext cx="9144000" cy="5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Bullet Points v1 No Image">
  <p:cSld name="TITLE_AND_BODY_1_3">
    <p:spTree>
      <p:nvGrpSpPr>
        <p:cNvPr id="1" name="Shape 235"/>
        <p:cNvGrpSpPr/>
        <p:nvPr/>
      </p:nvGrpSpPr>
      <p:grpSpPr>
        <a:xfrm>
          <a:off x="0" y="0"/>
          <a:ext cx="0" cy="0"/>
          <a:chOff x="0" y="0"/>
          <a:chExt cx="0" cy="0"/>
        </a:xfrm>
      </p:grpSpPr>
      <p:sp>
        <p:nvSpPr>
          <p:cNvPr id="236" name="Google Shape;236;p39"/>
          <p:cNvSpPr/>
          <p:nvPr/>
        </p:nvSpPr>
        <p:spPr>
          <a:xfrm>
            <a:off x="0" y="0"/>
            <a:ext cx="9144000" cy="116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txBox="1">
            <a:spLocks noGrp="1"/>
          </p:cNvSpPr>
          <p:nvPr>
            <p:ph type="title"/>
          </p:nvPr>
        </p:nvSpPr>
        <p:spPr>
          <a:xfrm>
            <a:off x="566250" y="293700"/>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238" name="Google Shape;238;p39"/>
          <p:cNvSpPr txBox="1">
            <a:spLocks noGrp="1"/>
          </p:cNvSpPr>
          <p:nvPr>
            <p:ph type="body" idx="1"/>
          </p:nvPr>
        </p:nvSpPr>
        <p:spPr>
          <a:xfrm>
            <a:off x="566250" y="1377275"/>
            <a:ext cx="7777200" cy="27393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9" name="Google Shape;239;p39"/>
          <p:cNvSpPr/>
          <p:nvPr/>
        </p:nvSpPr>
        <p:spPr>
          <a:xfrm>
            <a:off x="0" y="0"/>
            <a:ext cx="9144000" cy="5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Bullet Points v1">
  <p:cSld name="TITLE_AND_BODY_1_3_1">
    <p:spTree>
      <p:nvGrpSpPr>
        <p:cNvPr id="1" name="Shape 240"/>
        <p:cNvGrpSpPr/>
        <p:nvPr/>
      </p:nvGrpSpPr>
      <p:grpSpPr>
        <a:xfrm>
          <a:off x="0" y="0"/>
          <a:ext cx="0" cy="0"/>
          <a:chOff x="0" y="0"/>
          <a:chExt cx="0" cy="0"/>
        </a:xfrm>
      </p:grpSpPr>
      <p:sp>
        <p:nvSpPr>
          <p:cNvPr id="241" name="Google Shape;241;p40"/>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a:spLocks noGrp="1"/>
          </p:cNvSpPr>
          <p:nvPr>
            <p:ph type="pic" idx="2"/>
          </p:nvPr>
        </p:nvSpPr>
        <p:spPr>
          <a:xfrm>
            <a:off x="4977275" y="0"/>
            <a:ext cx="4166700" cy="5143500"/>
          </a:xfrm>
          <a:prstGeom prst="rect">
            <a:avLst/>
          </a:prstGeom>
          <a:noFill/>
          <a:ln>
            <a:noFill/>
          </a:ln>
        </p:spPr>
      </p:sp>
      <p:sp>
        <p:nvSpPr>
          <p:cNvPr id="243" name="Google Shape;243;p40"/>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rm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44" name="Google Shape;244;p40"/>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0"/>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accent1"/>
              </a:buClr>
              <a:buSzPts val="1200"/>
              <a:buChar char="✓"/>
              <a:defRPr sz="1200"/>
            </a:lvl1pPr>
            <a:lvl2pPr marL="914400" lvl="1" indent="-304800">
              <a:spcBef>
                <a:spcPts val="0"/>
              </a:spcBef>
              <a:spcAft>
                <a:spcPts val="0"/>
              </a:spcAft>
              <a:buClr>
                <a:schemeClr val="accent1"/>
              </a:buClr>
              <a:buSzPts val="1200"/>
              <a:buChar char="✓"/>
              <a:defRPr sz="1200"/>
            </a:lvl2pPr>
            <a:lvl3pPr marL="1371600" lvl="2" indent="-304800">
              <a:spcBef>
                <a:spcPts val="0"/>
              </a:spcBef>
              <a:spcAft>
                <a:spcPts val="0"/>
              </a:spcAft>
              <a:buClr>
                <a:schemeClr val="accent1"/>
              </a:buClr>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With Paragraph v2 - Image">
  <p:cSld name="TITLE_AND_BODY_1_3_1_2">
    <p:spTree>
      <p:nvGrpSpPr>
        <p:cNvPr id="1" name="Shape 246"/>
        <p:cNvGrpSpPr/>
        <p:nvPr/>
      </p:nvGrpSpPr>
      <p:grpSpPr>
        <a:xfrm>
          <a:off x="0" y="0"/>
          <a:ext cx="0" cy="0"/>
          <a:chOff x="0" y="0"/>
          <a:chExt cx="0" cy="0"/>
        </a:xfrm>
      </p:grpSpPr>
      <p:sp>
        <p:nvSpPr>
          <p:cNvPr id="247" name="Google Shape;247;p41"/>
          <p:cNvSpPr/>
          <p:nvPr/>
        </p:nvSpPr>
        <p:spPr>
          <a:xfrm>
            <a:off x="4902575"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1"/>
          <p:cNvSpPr>
            <a:spLocks noGrp="1"/>
          </p:cNvSpPr>
          <p:nvPr>
            <p:ph type="pic" idx="2"/>
          </p:nvPr>
        </p:nvSpPr>
        <p:spPr>
          <a:xfrm>
            <a:off x="4977275" y="0"/>
            <a:ext cx="4166700" cy="5143500"/>
          </a:xfrm>
          <a:prstGeom prst="rect">
            <a:avLst/>
          </a:prstGeom>
          <a:noFill/>
          <a:ln>
            <a:noFill/>
          </a:ln>
        </p:spPr>
      </p:sp>
      <p:sp>
        <p:nvSpPr>
          <p:cNvPr id="249" name="Google Shape;249;p41"/>
          <p:cNvSpPr txBox="1">
            <a:spLocks noGrp="1"/>
          </p:cNvSpPr>
          <p:nvPr>
            <p:ph type="title"/>
          </p:nvPr>
        </p:nvSpPr>
        <p:spPr>
          <a:xfrm>
            <a:off x="566250" y="445025"/>
            <a:ext cx="4093500" cy="937800"/>
          </a:xfrm>
          <a:prstGeom prst="rect">
            <a:avLst/>
          </a:prstGeom>
        </p:spPr>
        <p:txBody>
          <a:bodyPr spcFirstLastPara="1" wrap="square" lIns="91425" tIns="91425" rIns="91425" bIns="91425" anchor="ctr" anchorCtr="0">
            <a:norm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50" name="Google Shape;250;p41"/>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1" name="Google Shape;251;p41"/>
          <p:cNvSpPr txBox="1">
            <a:spLocks noGrp="1"/>
          </p:cNvSpPr>
          <p:nvPr>
            <p:ph type="body" idx="1"/>
          </p:nvPr>
        </p:nvSpPr>
        <p:spPr>
          <a:xfrm>
            <a:off x="566250" y="1382725"/>
            <a:ext cx="3986700" cy="3280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accent1"/>
              </a:buClr>
              <a:buSzPts val="1200"/>
              <a:buChar char="✓"/>
              <a:defRPr sz="1200"/>
            </a:lvl1pPr>
            <a:lvl2pPr marL="914400" lvl="1" indent="-304800">
              <a:spcBef>
                <a:spcPts val="0"/>
              </a:spcBef>
              <a:spcAft>
                <a:spcPts val="0"/>
              </a:spcAft>
              <a:buClr>
                <a:schemeClr val="accent1"/>
              </a:buClr>
              <a:buSzPts val="1200"/>
              <a:buChar char="✓"/>
              <a:defRPr sz="1200"/>
            </a:lvl2pPr>
            <a:lvl3pPr marL="1371600" lvl="2" indent="-304800">
              <a:spcBef>
                <a:spcPts val="0"/>
              </a:spcBef>
              <a:spcAft>
                <a:spcPts val="0"/>
              </a:spcAft>
              <a:buClr>
                <a:schemeClr val="accent1"/>
              </a:buClr>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With Bullet Points v2">
  <p:cSld name="TITLE_AND_BODY_1_3_1_1">
    <p:spTree>
      <p:nvGrpSpPr>
        <p:cNvPr id="1" name="Shape 252"/>
        <p:cNvGrpSpPr/>
        <p:nvPr/>
      </p:nvGrpSpPr>
      <p:grpSpPr>
        <a:xfrm>
          <a:off x="0" y="0"/>
          <a:ext cx="0" cy="0"/>
          <a:chOff x="0" y="0"/>
          <a:chExt cx="0" cy="0"/>
        </a:xfrm>
      </p:grpSpPr>
      <p:sp>
        <p:nvSpPr>
          <p:cNvPr id="253" name="Google Shape;253;p42"/>
          <p:cNvSpPr/>
          <p:nvPr/>
        </p:nvSpPr>
        <p:spPr>
          <a:xfrm>
            <a:off x="0" y="153100"/>
            <a:ext cx="74700" cy="48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a:spLocks noGrp="1"/>
          </p:cNvSpPr>
          <p:nvPr>
            <p:ph type="pic" idx="2"/>
          </p:nvPr>
        </p:nvSpPr>
        <p:spPr>
          <a:xfrm>
            <a:off x="0" y="0"/>
            <a:ext cx="4166700" cy="5143500"/>
          </a:xfrm>
          <a:prstGeom prst="rect">
            <a:avLst/>
          </a:prstGeom>
          <a:noFill/>
          <a:ln>
            <a:noFill/>
          </a:ln>
        </p:spPr>
      </p:sp>
      <p:sp>
        <p:nvSpPr>
          <p:cNvPr id="255" name="Google Shape;255;p42"/>
          <p:cNvSpPr txBox="1">
            <a:spLocks noGrp="1"/>
          </p:cNvSpPr>
          <p:nvPr>
            <p:ph type="title"/>
          </p:nvPr>
        </p:nvSpPr>
        <p:spPr>
          <a:xfrm>
            <a:off x="4651550" y="445025"/>
            <a:ext cx="4093500" cy="937800"/>
          </a:xfrm>
          <a:prstGeom prst="rect">
            <a:avLst/>
          </a:prstGeom>
        </p:spPr>
        <p:txBody>
          <a:bodyPr spcFirstLastPara="1" wrap="square" lIns="91425" tIns="91425" rIns="91425" bIns="91425" anchor="ctr" anchorCtr="0">
            <a:norm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56" name="Google Shape;256;p42"/>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42"/>
          <p:cNvSpPr txBox="1">
            <a:spLocks noGrp="1"/>
          </p:cNvSpPr>
          <p:nvPr>
            <p:ph type="body" idx="1"/>
          </p:nvPr>
        </p:nvSpPr>
        <p:spPr>
          <a:xfrm>
            <a:off x="4651550" y="1382725"/>
            <a:ext cx="3986700" cy="3280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accent1"/>
              </a:buClr>
              <a:buSzPts val="1200"/>
              <a:buChar char="✓"/>
              <a:defRPr sz="1200"/>
            </a:lvl1pPr>
            <a:lvl2pPr marL="914400" lvl="1" indent="-304800">
              <a:spcBef>
                <a:spcPts val="0"/>
              </a:spcBef>
              <a:spcAft>
                <a:spcPts val="0"/>
              </a:spcAft>
              <a:buClr>
                <a:schemeClr val="accent1"/>
              </a:buClr>
              <a:buSzPts val="1200"/>
              <a:buChar char="✓"/>
              <a:defRPr sz="1200"/>
            </a:lvl2pPr>
            <a:lvl3pPr marL="1371600" lvl="2" indent="-304800">
              <a:spcBef>
                <a:spcPts val="0"/>
              </a:spcBef>
              <a:spcAft>
                <a:spcPts val="0"/>
              </a:spcAft>
              <a:buClr>
                <a:schemeClr val="accent1"/>
              </a:buClr>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3 items in  a list + image">
  <p:cSld name="MAIN_POINT">
    <p:spTree>
      <p:nvGrpSpPr>
        <p:cNvPr id="1" name="Shape 258"/>
        <p:cNvGrpSpPr/>
        <p:nvPr/>
      </p:nvGrpSpPr>
      <p:grpSpPr>
        <a:xfrm>
          <a:off x="0" y="0"/>
          <a:ext cx="0" cy="0"/>
          <a:chOff x="0" y="0"/>
          <a:chExt cx="0" cy="0"/>
        </a:xfrm>
      </p:grpSpPr>
      <p:sp>
        <p:nvSpPr>
          <p:cNvPr id="259" name="Google Shape;259;p43"/>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3"/>
          <p:cNvSpPr>
            <a:spLocks noGrp="1"/>
          </p:cNvSpPr>
          <p:nvPr>
            <p:ph type="pic" idx="2"/>
          </p:nvPr>
        </p:nvSpPr>
        <p:spPr>
          <a:xfrm>
            <a:off x="560300" y="1522125"/>
            <a:ext cx="3922200" cy="3046800"/>
          </a:xfrm>
          <a:prstGeom prst="rect">
            <a:avLst/>
          </a:prstGeom>
          <a:noFill/>
          <a:ln>
            <a:noFill/>
          </a:ln>
        </p:spPr>
      </p:sp>
      <p:sp>
        <p:nvSpPr>
          <p:cNvPr id="261" name="Google Shape;261;p43"/>
          <p:cNvSpPr txBox="1">
            <a:spLocks noGrp="1"/>
          </p:cNvSpPr>
          <p:nvPr>
            <p:ph type="title"/>
          </p:nvPr>
        </p:nvSpPr>
        <p:spPr>
          <a:xfrm>
            <a:off x="566250" y="445025"/>
            <a:ext cx="4093500" cy="1077000"/>
          </a:xfrm>
          <a:prstGeom prst="rect">
            <a:avLst/>
          </a:prstGeom>
        </p:spPr>
        <p:txBody>
          <a:bodyPr spcFirstLastPara="1" wrap="square" lIns="91425" tIns="91425" rIns="91425" bIns="91425" anchor="ctr" anchorCtr="0">
            <a:norm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62" name="Google Shape;262;p43"/>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3" name="Google Shape;263;p43"/>
          <p:cNvSpPr/>
          <p:nvPr/>
        </p:nvSpPr>
        <p:spPr>
          <a:xfrm>
            <a:off x="4855875" y="445025"/>
            <a:ext cx="3726000" cy="1044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3"/>
          <p:cNvSpPr/>
          <p:nvPr/>
        </p:nvSpPr>
        <p:spPr>
          <a:xfrm>
            <a:off x="4855875" y="1753439"/>
            <a:ext cx="3726000" cy="10764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p:nvPr/>
        </p:nvSpPr>
        <p:spPr>
          <a:xfrm>
            <a:off x="4855875" y="3070475"/>
            <a:ext cx="3726000" cy="1077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3"/>
          <p:cNvSpPr txBox="1">
            <a:spLocks noGrp="1"/>
          </p:cNvSpPr>
          <p:nvPr>
            <p:ph type="body" idx="1"/>
          </p:nvPr>
        </p:nvSpPr>
        <p:spPr>
          <a:xfrm>
            <a:off x="5481550" y="547625"/>
            <a:ext cx="2972700" cy="8388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67" name="Google Shape;267;p43"/>
          <p:cNvSpPr txBox="1">
            <a:spLocks noGrp="1"/>
          </p:cNvSpPr>
          <p:nvPr>
            <p:ph type="body" idx="3"/>
          </p:nvPr>
        </p:nvSpPr>
        <p:spPr>
          <a:xfrm>
            <a:off x="5481550" y="1872537"/>
            <a:ext cx="2972700" cy="8382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68" name="Google Shape;268;p43"/>
          <p:cNvSpPr txBox="1">
            <a:spLocks noGrp="1"/>
          </p:cNvSpPr>
          <p:nvPr>
            <p:ph type="body" idx="4"/>
          </p:nvPr>
        </p:nvSpPr>
        <p:spPr>
          <a:xfrm>
            <a:off x="5481550" y="3189875"/>
            <a:ext cx="2972700" cy="838200"/>
          </a:xfrm>
          <a:prstGeom prst="rect">
            <a:avLst/>
          </a:prstGeom>
        </p:spPr>
        <p:txBody>
          <a:bodyPr spcFirstLastPara="1" wrap="square" lIns="91425" tIns="91425" rIns="91425" bIns="91425" anchor="ctr"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69" name="Google Shape;269;p43"/>
          <p:cNvSpPr txBox="1"/>
          <p:nvPr/>
        </p:nvSpPr>
        <p:spPr>
          <a:xfrm>
            <a:off x="5041100" y="83367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270" name="Google Shape;270;p43"/>
          <p:cNvSpPr txBox="1"/>
          <p:nvPr/>
        </p:nvSpPr>
        <p:spPr>
          <a:xfrm>
            <a:off x="5041100" y="2146400"/>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271" name="Google Shape;271;p43"/>
          <p:cNvSpPr txBox="1"/>
          <p:nvPr/>
        </p:nvSpPr>
        <p:spPr>
          <a:xfrm>
            <a:off x="5041100" y="3459425"/>
            <a:ext cx="299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3 items in  a list + image 1">
  <p:cSld name="MAIN_POINT_1">
    <p:spTree>
      <p:nvGrpSpPr>
        <p:cNvPr id="1" name="Shape 272"/>
        <p:cNvGrpSpPr/>
        <p:nvPr/>
      </p:nvGrpSpPr>
      <p:grpSpPr>
        <a:xfrm>
          <a:off x="0" y="0"/>
          <a:ext cx="0" cy="0"/>
          <a:chOff x="0" y="0"/>
          <a:chExt cx="0" cy="0"/>
        </a:xfrm>
      </p:grpSpPr>
      <p:sp>
        <p:nvSpPr>
          <p:cNvPr id="273" name="Google Shape;273;p44"/>
          <p:cNvSpPr/>
          <p:nvPr/>
        </p:nvSpPr>
        <p:spPr>
          <a:xfrm>
            <a:off x="0" y="3249700"/>
            <a:ext cx="9144000" cy="190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4"/>
          <p:cNvSpPr>
            <a:spLocks noGrp="1"/>
          </p:cNvSpPr>
          <p:nvPr>
            <p:ph type="pic" idx="2"/>
          </p:nvPr>
        </p:nvSpPr>
        <p:spPr>
          <a:xfrm>
            <a:off x="560300" y="1522125"/>
            <a:ext cx="3922200" cy="3046800"/>
          </a:xfrm>
          <a:prstGeom prst="rect">
            <a:avLst/>
          </a:prstGeom>
          <a:noFill/>
          <a:ln>
            <a:noFill/>
          </a:ln>
        </p:spPr>
      </p:sp>
      <p:sp>
        <p:nvSpPr>
          <p:cNvPr id="275" name="Google Shape;275;p44"/>
          <p:cNvSpPr txBox="1">
            <a:spLocks noGrp="1"/>
          </p:cNvSpPr>
          <p:nvPr>
            <p:ph type="title"/>
          </p:nvPr>
        </p:nvSpPr>
        <p:spPr>
          <a:xfrm>
            <a:off x="566250" y="445025"/>
            <a:ext cx="4093500" cy="1077000"/>
          </a:xfrm>
          <a:prstGeom prst="rect">
            <a:avLst/>
          </a:prstGeom>
        </p:spPr>
        <p:txBody>
          <a:bodyPr spcFirstLastPara="1" wrap="square" lIns="91425" tIns="91425" rIns="91425" bIns="91425" anchor="ctr" anchorCtr="0">
            <a:norm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76" name="Google Shape;276;p44"/>
          <p:cNvSpPr txBox="1">
            <a:spLocks noGrp="1"/>
          </p:cNvSpPr>
          <p:nvPr>
            <p:ph type="sldNum" idx="12"/>
          </p:nvPr>
        </p:nvSpPr>
        <p:spPr>
          <a:xfrm>
            <a:off x="7999953" y="4663224"/>
            <a:ext cx="5778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44"/>
          <p:cNvSpPr/>
          <p:nvPr/>
        </p:nvSpPr>
        <p:spPr>
          <a:xfrm>
            <a:off x="4855875" y="819675"/>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p:nvPr/>
        </p:nvSpPr>
        <p:spPr>
          <a:xfrm>
            <a:off x="4855875" y="3177964"/>
            <a:ext cx="3726000" cy="16920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4"/>
          <p:cNvSpPr txBox="1">
            <a:spLocks noGrp="1"/>
          </p:cNvSpPr>
          <p:nvPr>
            <p:ph type="body" idx="1"/>
          </p:nvPr>
        </p:nvSpPr>
        <p:spPr>
          <a:xfrm>
            <a:off x="4992675" y="957875"/>
            <a:ext cx="3452400" cy="1425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80" name="Google Shape;280;p44"/>
          <p:cNvSpPr txBox="1">
            <a:spLocks noGrp="1"/>
          </p:cNvSpPr>
          <p:nvPr>
            <p:ph type="body" idx="3"/>
          </p:nvPr>
        </p:nvSpPr>
        <p:spPr>
          <a:xfrm>
            <a:off x="5001050" y="3332050"/>
            <a:ext cx="3453300" cy="14247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81" name="Google Shape;281;p44"/>
          <p:cNvSpPr/>
          <p:nvPr/>
        </p:nvSpPr>
        <p:spPr>
          <a:xfrm>
            <a:off x="4855875" y="819675"/>
            <a:ext cx="18000" cy="16920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282" name="Google Shape;282;p44"/>
          <p:cNvSpPr/>
          <p:nvPr/>
        </p:nvSpPr>
        <p:spPr>
          <a:xfrm>
            <a:off x="4855981" y="3177975"/>
            <a:ext cx="18000" cy="1691700"/>
          </a:xfrm>
          <a:prstGeom prst="rect">
            <a:avLst/>
          </a:prstGeom>
          <a:solidFill>
            <a:schemeClr val="accent1"/>
          </a:solidFill>
          <a:ln>
            <a:noFill/>
          </a:ln>
          <a:effectLst>
            <a:outerShdw blurRad="57150" dist="19050" dir="3780000" algn="bl" rotWithShape="0">
              <a:srgbClr val="D9D9D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3 items in a list">
  <p:cSld name="TITLE_AND_BODY_1_1_1">
    <p:spTree>
      <p:nvGrpSpPr>
        <p:cNvPr id="1" name="Shape 283"/>
        <p:cNvGrpSpPr/>
        <p:nvPr/>
      </p:nvGrpSpPr>
      <p:grpSpPr>
        <a:xfrm>
          <a:off x="0" y="0"/>
          <a:ext cx="0" cy="0"/>
          <a:chOff x="0" y="0"/>
          <a:chExt cx="0" cy="0"/>
        </a:xfrm>
      </p:grpSpPr>
      <p:sp>
        <p:nvSpPr>
          <p:cNvPr id="284" name="Google Shape;284;p45"/>
          <p:cNvSpPr/>
          <p:nvPr/>
        </p:nvSpPr>
        <p:spPr>
          <a:xfrm>
            <a:off x="3322875"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5"/>
          <p:cNvSpPr/>
          <p:nvPr/>
        </p:nvSpPr>
        <p:spPr>
          <a:xfrm>
            <a:off x="6079500" y="4474775"/>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5"/>
          <p:cNvSpPr/>
          <p:nvPr/>
        </p:nvSpPr>
        <p:spPr>
          <a:xfrm>
            <a:off x="645900" y="4474800"/>
            <a:ext cx="2418600" cy="9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45"/>
          <p:cNvGrpSpPr/>
          <p:nvPr/>
        </p:nvGrpSpPr>
        <p:grpSpPr>
          <a:xfrm>
            <a:off x="565200" y="1607413"/>
            <a:ext cx="2577600" cy="2867388"/>
            <a:chOff x="565200" y="1607413"/>
            <a:chExt cx="2577600" cy="2867388"/>
          </a:xfrm>
        </p:grpSpPr>
        <p:sp>
          <p:nvSpPr>
            <p:cNvPr id="288" name="Google Shape;288;p45"/>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289" name="Google Shape;289;p45"/>
            <p:cNvSpPr/>
            <p:nvPr/>
          </p:nvSpPr>
          <p:spPr>
            <a:xfrm>
              <a:off x="1622250" y="1607413"/>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290" name="Google Shape;290;p45"/>
          <p:cNvGrpSpPr/>
          <p:nvPr/>
        </p:nvGrpSpPr>
        <p:grpSpPr>
          <a:xfrm>
            <a:off x="3283200" y="1607425"/>
            <a:ext cx="2577600" cy="2867375"/>
            <a:chOff x="3283200" y="1607425"/>
            <a:chExt cx="2577600" cy="2867375"/>
          </a:xfrm>
        </p:grpSpPr>
        <p:sp>
          <p:nvSpPr>
            <p:cNvPr id="291" name="Google Shape;291;p45"/>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292" name="Google Shape;292;p45"/>
            <p:cNvSpPr/>
            <p:nvPr/>
          </p:nvSpPr>
          <p:spPr>
            <a:xfrm>
              <a:off x="4340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293" name="Google Shape;293;p45"/>
          <p:cNvGrpSpPr/>
          <p:nvPr/>
        </p:nvGrpSpPr>
        <p:grpSpPr>
          <a:xfrm>
            <a:off x="6001200" y="1607425"/>
            <a:ext cx="2577600" cy="2867375"/>
            <a:chOff x="6001200" y="1607425"/>
            <a:chExt cx="2577600" cy="2867375"/>
          </a:xfrm>
        </p:grpSpPr>
        <p:sp>
          <p:nvSpPr>
            <p:cNvPr id="294" name="Google Shape;294;p45"/>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295" name="Google Shape;295;p45"/>
            <p:cNvSpPr/>
            <p:nvPr/>
          </p:nvSpPr>
          <p:spPr>
            <a:xfrm>
              <a:off x="7058250" y="1607425"/>
              <a:ext cx="463500" cy="463500"/>
            </a:xfrm>
            <a:prstGeom prst="ellipse">
              <a:avLst/>
            </a:prstGeom>
            <a:solidFill>
              <a:srgbClr val="FFFFFF"/>
            </a:solidFill>
            <a:ln w="19050" cap="flat" cmpd="sng">
              <a:solidFill>
                <a:srgbClr val="3EAB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296" name="Google Shape;296;p45"/>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7" name="Google Shape;297;p45"/>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45"/>
          <p:cNvSpPr txBox="1"/>
          <p:nvPr/>
        </p:nvSpPr>
        <p:spPr>
          <a:xfrm>
            <a:off x="1614175" y="1607425"/>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299" name="Google Shape;299;p45"/>
          <p:cNvSpPr txBox="1"/>
          <p:nvPr/>
        </p:nvSpPr>
        <p:spPr>
          <a:xfrm>
            <a:off x="4336400" y="1619450"/>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300" name="Google Shape;300;p45"/>
          <p:cNvSpPr txBox="1"/>
          <p:nvPr/>
        </p:nvSpPr>
        <p:spPr>
          <a:xfrm>
            <a:off x="7051025" y="1619450"/>
            <a:ext cx="478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
        <p:nvSpPr>
          <p:cNvPr id="301" name="Google Shape;301;p45"/>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2" name="Google Shape;302;p45"/>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3" name="Google Shape;303;p45"/>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3 items in a list v2">
  <p:cSld name="TITLE_AND_BODY_1_1_1_1">
    <p:spTree>
      <p:nvGrpSpPr>
        <p:cNvPr id="1" name="Shape 304"/>
        <p:cNvGrpSpPr/>
        <p:nvPr/>
      </p:nvGrpSpPr>
      <p:grpSpPr>
        <a:xfrm>
          <a:off x="0" y="0"/>
          <a:ext cx="0" cy="0"/>
          <a:chOff x="0" y="0"/>
          <a:chExt cx="0" cy="0"/>
        </a:xfrm>
      </p:grpSpPr>
      <p:sp>
        <p:nvSpPr>
          <p:cNvPr id="305" name="Google Shape;305;p46"/>
          <p:cNvSpPr/>
          <p:nvPr/>
        </p:nvSpPr>
        <p:spPr>
          <a:xfrm>
            <a:off x="0" y="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3322875"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6079500"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645900" y="4477175"/>
            <a:ext cx="2418600" cy="9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10" name="Google Shape;310;p46"/>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11" name="Google Shape;311;p46"/>
          <p:cNvGrpSpPr/>
          <p:nvPr/>
        </p:nvGrpSpPr>
        <p:grpSpPr>
          <a:xfrm>
            <a:off x="565200" y="1608200"/>
            <a:ext cx="2577600" cy="2866600"/>
            <a:chOff x="565200" y="1608200"/>
            <a:chExt cx="2577600" cy="2866600"/>
          </a:xfrm>
        </p:grpSpPr>
        <p:sp>
          <p:nvSpPr>
            <p:cNvPr id="312" name="Google Shape;312;p46"/>
            <p:cNvSpPr/>
            <p:nvPr/>
          </p:nvSpPr>
          <p:spPr>
            <a:xfrm>
              <a:off x="565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13" name="Google Shape;313;p46"/>
            <p:cNvSpPr/>
            <p:nvPr/>
          </p:nvSpPr>
          <p:spPr>
            <a:xfrm>
              <a:off x="15616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314" name="Google Shape;314;p46"/>
          <p:cNvGrpSpPr/>
          <p:nvPr/>
        </p:nvGrpSpPr>
        <p:grpSpPr>
          <a:xfrm>
            <a:off x="3283200" y="1608200"/>
            <a:ext cx="2577600" cy="2866600"/>
            <a:chOff x="3283200" y="1608200"/>
            <a:chExt cx="2577600" cy="2866600"/>
          </a:xfrm>
        </p:grpSpPr>
        <p:sp>
          <p:nvSpPr>
            <p:cNvPr id="315" name="Google Shape;315;p46"/>
            <p:cNvSpPr/>
            <p:nvPr/>
          </p:nvSpPr>
          <p:spPr>
            <a:xfrm>
              <a:off x="3283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16" name="Google Shape;316;p46"/>
            <p:cNvSpPr/>
            <p:nvPr/>
          </p:nvSpPr>
          <p:spPr>
            <a:xfrm>
              <a:off x="4316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grpSp>
        <p:nvGrpSpPr>
          <p:cNvPr id="317" name="Google Shape;317;p46"/>
          <p:cNvGrpSpPr/>
          <p:nvPr/>
        </p:nvGrpSpPr>
        <p:grpSpPr>
          <a:xfrm>
            <a:off x="6001200" y="1608200"/>
            <a:ext cx="2577600" cy="2866600"/>
            <a:chOff x="6001200" y="1608200"/>
            <a:chExt cx="2577600" cy="2866600"/>
          </a:xfrm>
        </p:grpSpPr>
        <p:sp>
          <p:nvSpPr>
            <p:cNvPr id="318" name="Google Shape;318;p46"/>
            <p:cNvSpPr/>
            <p:nvPr/>
          </p:nvSpPr>
          <p:spPr>
            <a:xfrm>
              <a:off x="6001200" y="1839600"/>
              <a:ext cx="2577600" cy="2635200"/>
            </a:xfrm>
            <a:prstGeom prst="rect">
              <a:avLst/>
            </a:prstGeom>
            <a:solidFill>
              <a:srgbClr val="FFFFFF"/>
            </a:solidFill>
            <a:ln>
              <a:noFill/>
            </a:ln>
            <a:effectLst>
              <a:outerShdw blurRad="314325" dist="95250" dir="51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319" name="Google Shape;319;p46"/>
            <p:cNvSpPr/>
            <p:nvPr/>
          </p:nvSpPr>
          <p:spPr>
            <a:xfrm>
              <a:off x="7034700" y="1608200"/>
              <a:ext cx="510600" cy="510600"/>
            </a:xfrm>
            <a:prstGeom prst="ellipse">
              <a:avLst/>
            </a:prstGeom>
            <a:solidFill>
              <a:srgbClr val="3EAB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grpSp>
      <p:sp>
        <p:nvSpPr>
          <p:cNvPr id="320" name="Google Shape;320;p46"/>
          <p:cNvSpPr txBox="1"/>
          <p:nvPr/>
        </p:nvSpPr>
        <p:spPr>
          <a:xfrm>
            <a:off x="1559475" y="1608200"/>
            <a:ext cx="5130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1</a:t>
            </a:r>
            <a:endParaRPr b="1">
              <a:solidFill>
                <a:schemeClr val="lt1"/>
              </a:solidFill>
              <a:latin typeface="Inter"/>
              <a:ea typeface="Inter"/>
              <a:cs typeface="Inter"/>
              <a:sym typeface="Inter"/>
            </a:endParaRPr>
          </a:p>
        </p:txBody>
      </p:sp>
      <p:sp>
        <p:nvSpPr>
          <p:cNvPr id="321" name="Google Shape;321;p46"/>
          <p:cNvSpPr txBox="1"/>
          <p:nvPr/>
        </p:nvSpPr>
        <p:spPr>
          <a:xfrm>
            <a:off x="4329575" y="1610450"/>
            <a:ext cx="4818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2</a:t>
            </a:r>
            <a:endParaRPr b="1">
              <a:solidFill>
                <a:schemeClr val="lt1"/>
              </a:solidFill>
              <a:latin typeface="Inter"/>
              <a:ea typeface="Inter"/>
              <a:cs typeface="Inter"/>
              <a:sym typeface="Inter"/>
            </a:endParaRPr>
          </a:p>
        </p:txBody>
      </p:sp>
      <p:sp>
        <p:nvSpPr>
          <p:cNvPr id="322" name="Google Shape;322;p46"/>
          <p:cNvSpPr txBox="1"/>
          <p:nvPr/>
        </p:nvSpPr>
        <p:spPr>
          <a:xfrm>
            <a:off x="7038125" y="1610450"/>
            <a:ext cx="5130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3</a:t>
            </a:r>
            <a:endParaRPr b="1">
              <a:solidFill>
                <a:schemeClr val="lt1"/>
              </a:solidFill>
              <a:latin typeface="Inter"/>
              <a:ea typeface="Inter"/>
              <a:cs typeface="Inter"/>
              <a:sym typeface="Inter"/>
            </a:endParaRPr>
          </a:p>
        </p:txBody>
      </p:sp>
      <p:sp>
        <p:nvSpPr>
          <p:cNvPr id="323" name="Google Shape;323;p46"/>
          <p:cNvSpPr txBox="1">
            <a:spLocks noGrp="1"/>
          </p:cNvSpPr>
          <p:nvPr>
            <p:ph type="body" idx="1"/>
          </p:nvPr>
        </p:nvSpPr>
        <p:spPr>
          <a:xfrm>
            <a:off x="72675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4" name="Google Shape;324;p46"/>
          <p:cNvSpPr txBox="1">
            <a:spLocks noGrp="1"/>
          </p:cNvSpPr>
          <p:nvPr>
            <p:ph type="body" idx="2"/>
          </p:nvPr>
        </p:nvSpPr>
        <p:spPr>
          <a:xfrm>
            <a:off x="344130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5" name="Google Shape;325;p46"/>
          <p:cNvSpPr txBox="1">
            <a:spLocks noGrp="1"/>
          </p:cNvSpPr>
          <p:nvPr>
            <p:ph type="body" idx="3"/>
          </p:nvPr>
        </p:nvSpPr>
        <p:spPr>
          <a:xfrm>
            <a:off x="6155850" y="2105225"/>
            <a:ext cx="22614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with 3 key metrics">
  <p:cSld name="TITLE_AND_BODY_1_2">
    <p:spTree>
      <p:nvGrpSpPr>
        <p:cNvPr id="1" name="Shape 326"/>
        <p:cNvGrpSpPr/>
        <p:nvPr/>
      </p:nvGrpSpPr>
      <p:grpSpPr>
        <a:xfrm>
          <a:off x="0" y="0"/>
          <a:ext cx="0" cy="0"/>
          <a:chOff x="0" y="0"/>
          <a:chExt cx="0" cy="0"/>
        </a:xfrm>
      </p:grpSpPr>
      <p:sp>
        <p:nvSpPr>
          <p:cNvPr id="327" name="Google Shape;327;p47"/>
          <p:cNvSpPr/>
          <p:nvPr/>
        </p:nvSpPr>
        <p:spPr>
          <a:xfrm>
            <a:off x="569625"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8" name="Google Shape;328;p4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6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329" name="Google Shape;329;p47"/>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47"/>
          <p:cNvSpPr txBox="1">
            <a:spLocks noGrp="1"/>
          </p:cNvSpPr>
          <p:nvPr>
            <p:ph type="body" idx="1"/>
          </p:nvPr>
        </p:nvSpPr>
        <p:spPr>
          <a:xfrm>
            <a:off x="812325" y="2376000"/>
            <a:ext cx="2090100" cy="1739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1" name="Google Shape;331;p47"/>
          <p:cNvSpPr/>
          <p:nvPr/>
        </p:nvSpPr>
        <p:spPr>
          <a:xfrm>
            <a:off x="3287688"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2" name="Google Shape;332;p47"/>
          <p:cNvSpPr/>
          <p:nvPr/>
        </p:nvSpPr>
        <p:spPr>
          <a:xfrm>
            <a:off x="6005751" y="1377275"/>
            <a:ext cx="2575500" cy="31917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3" name="Google Shape;333;p47"/>
          <p:cNvSpPr txBox="1">
            <a:spLocks noGrp="1"/>
          </p:cNvSpPr>
          <p:nvPr>
            <p:ph type="body" idx="2"/>
          </p:nvPr>
        </p:nvSpPr>
        <p:spPr>
          <a:xfrm>
            <a:off x="3530400" y="2377558"/>
            <a:ext cx="2090100" cy="1739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4" name="Google Shape;334;p47"/>
          <p:cNvSpPr txBox="1">
            <a:spLocks noGrp="1"/>
          </p:cNvSpPr>
          <p:nvPr>
            <p:ph type="body" idx="3"/>
          </p:nvPr>
        </p:nvSpPr>
        <p:spPr>
          <a:xfrm>
            <a:off x="6239000" y="2377558"/>
            <a:ext cx="2090100" cy="1739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5" name="Google Shape;335;p47"/>
          <p:cNvSpPr txBox="1">
            <a:spLocks noGrp="1"/>
          </p:cNvSpPr>
          <p:nvPr>
            <p:ph type="subTitle" idx="4"/>
          </p:nvPr>
        </p:nvSpPr>
        <p:spPr>
          <a:xfrm>
            <a:off x="812325" y="1803600"/>
            <a:ext cx="2090100" cy="4344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1800"/>
              <a:buFont typeface="Space Grotesk SemiBold"/>
              <a:buNone/>
              <a:defRPr>
                <a:solidFill>
                  <a:schemeClr val="accent5"/>
                </a:solidFill>
                <a:latin typeface="Space Grotesk SemiBold"/>
                <a:ea typeface="Space Grotesk SemiBold"/>
                <a:cs typeface="Space Grotesk SemiBold"/>
                <a:sym typeface="Space Grotesk SemiBold"/>
              </a:defRPr>
            </a:lvl1pPr>
            <a:lvl2pPr lvl="1">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2400"/>
              <a:buFont typeface="Space Grotesk SemiBold"/>
              <a:buNone/>
              <a:defRPr sz="2400">
                <a:solidFill>
                  <a:schemeClr val="accent5"/>
                </a:solidFill>
                <a:latin typeface="Space Grotesk SemiBold"/>
                <a:ea typeface="Space Grotesk SemiBold"/>
                <a:cs typeface="Space Grotesk SemiBold"/>
                <a:sym typeface="Space Grotesk SemiBold"/>
              </a:defRPr>
            </a:lvl9pPr>
          </a:lstStyle>
          <a:p>
            <a:endParaRPr/>
          </a:p>
        </p:txBody>
      </p:sp>
      <p:sp>
        <p:nvSpPr>
          <p:cNvPr id="336" name="Google Shape;336;p47"/>
          <p:cNvSpPr txBox="1">
            <a:spLocks noGrp="1"/>
          </p:cNvSpPr>
          <p:nvPr>
            <p:ph type="subTitle" idx="5"/>
          </p:nvPr>
        </p:nvSpPr>
        <p:spPr>
          <a:xfrm>
            <a:off x="3464688" y="1803600"/>
            <a:ext cx="2221500" cy="50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1800"/>
              <a:buFont typeface="Space Grotesk SemiBold"/>
              <a:buNone/>
              <a:defRPr>
                <a:solidFill>
                  <a:schemeClr val="accent5"/>
                </a:solidFill>
                <a:latin typeface="Space Grotesk SemiBold"/>
                <a:ea typeface="Space Grotesk SemiBold"/>
                <a:cs typeface="Space Grotesk SemiBold"/>
                <a:sym typeface="Space Grotesk SemiBold"/>
              </a:defRPr>
            </a:lvl1pPr>
            <a:lvl2pPr lvl="1">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
        <p:nvSpPr>
          <p:cNvPr id="337" name="Google Shape;337;p47"/>
          <p:cNvSpPr txBox="1">
            <a:spLocks noGrp="1"/>
          </p:cNvSpPr>
          <p:nvPr>
            <p:ph type="subTitle" idx="6"/>
          </p:nvPr>
        </p:nvSpPr>
        <p:spPr>
          <a:xfrm>
            <a:off x="6182738" y="1803600"/>
            <a:ext cx="2221500" cy="50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1800"/>
              <a:buFont typeface="Space Grotesk SemiBold"/>
              <a:buNone/>
              <a:defRPr>
                <a:solidFill>
                  <a:schemeClr val="accent5"/>
                </a:solidFill>
                <a:latin typeface="Space Grotesk SemiBold"/>
                <a:ea typeface="Space Grotesk SemiBold"/>
                <a:cs typeface="Space Grotesk SemiBold"/>
                <a:sym typeface="Space Grotesk SemiBold"/>
              </a:defRPr>
            </a:lvl1pPr>
            <a:lvl2pPr lvl="1">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with 2 Points v1">
  <p:cSld name="CUSTOM_5_1">
    <p:spTree>
      <p:nvGrpSpPr>
        <p:cNvPr id="1" name="Shape 338"/>
        <p:cNvGrpSpPr/>
        <p:nvPr/>
      </p:nvGrpSpPr>
      <p:grpSpPr>
        <a:xfrm>
          <a:off x="0" y="0"/>
          <a:ext cx="0" cy="0"/>
          <a:chOff x="0" y="0"/>
          <a:chExt cx="0" cy="0"/>
        </a:xfrm>
      </p:grpSpPr>
      <p:sp>
        <p:nvSpPr>
          <p:cNvPr id="339" name="Google Shape;339;p48"/>
          <p:cNvSpPr/>
          <p:nvPr/>
        </p:nvSpPr>
        <p:spPr>
          <a:xfrm>
            <a:off x="3358382" y="1546821"/>
            <a:ext cx="289800" cy="289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0" name="Google Shape;340;p48"/>
          <p:cNvSpPr/>
          <p:nvPr/>
        </p:nvSpPr>
        <p:spPr>
          <a:xfrm>
            <a:off x="3417625" y="1605550"/>
            <a:ext cx="2280000" cy="2126100"/>
          </a:xfrm>
          <a:prstGeom prst="rect">
            <a:avLst/>
          </a:prstGeom>
          <a:solidFill>
            <a:schemeClr val="lt1"/>
          </a:solidFill>
          <a:ln w="9525" cap="flat" cmpd="sng">
            <a:solidFill>
              <a:schemeClr val="lt1"/>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1" name="Google Shape;341;p48"/>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2" name="Google Shape;342;p48"/>
          <p:cNvSpPr txBox="1">
            <a:spLocks noGrp="1"/>
          </p:cNvSpPr>
          <p:nvPr>
            <p:ph type="body" idx="1"/>
          </p:nvPr>
        </p:nvSpPr>
        <p:spPr>
          <a:xfrm>
            <a:off x="3569725" y="1732450"/>
            <a:ext cx="19758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3" name="Google Shape;343;p48"/>
          <p:cNvSpPr/>
          <p:nvPr/>
        </p:nvSpPr>
        <p:spPr>
          <a:xfrm>
            <a:off x="6260607" y="1546821"/>
            <a:ext cx="289800" cy="28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4" name="Google Shape;344;p48"/>
          <p:cNvSpPr/>
          <p:nvPr/>
        </p:nvSpPr>
        <p:spPr>
          <a:xfrm>
            <a:off x="6319850" y="1605550"/>
            <a:ext cx="2280000" cy="2126100"/>
          </a:xfrm>
          <a:prstGeom prst="rect">
            <a:avLst/>
          </a:prstGeom>
          <a:solidFill>
            <a:schemeClr val="lt1"/>
          </a:solidFill>
          <a:ln w="9525" cap="flat" cmpd="sng">
            <a:solidFill>
              <a:schemeClr val="lt1"/>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5" name="Google Shape;345;p48"/>
          <p:cNvSpPr txBox="1">
            <a:spLocks noGrp="1"/>
          </p:cNvSpPr>
          <p:nvPr>
            <p:ph type="body" idx="2"/>
          </p:nvPr>
        </p:nvSpPr>
        <p:spPr>
          <a:xfrm>
            <a:off x="6471950" y="1732450"/>
            <a:ext cx="19758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6" name="Google Shape;346;p48"/>
          <p:cNvSpPr>
            <a:spLocks noGrp="1"/>
          </p:cNvSpPr>
          <p:nvPr>
            <p:ph type="pic" idx="3"/>
          </p:nvPr>
        </p:nvSpPr>
        <p:spPr>
          <a:xfrm>
            <a:off x="396825"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with 2 Points v1 1">
  <p:cSld name="CUSTOM_5_1_4">
    <p:spTree>
      <p:nvGrpSpPr>
        <p:cNvPr id="1" name="Shape 347"/>
        <p:cNvGrpSpPr/>
        <p:nvPr/>
      </p:nvGrpSpPr>
      <p:grpSpPr>
        <a:xfrm>
          <a:off x="0" y="0"/>
          <a:ext cx="0" cy="0"/>
          <a:chOff x="0" y="0"/>
          <a:chExt cx="0" cy="0"/>
        </a:xfrm>
      </p:grpSpPr>
      <p:sp>
        <p:nvSpPr>
          <p:cNvPr id="348" name="Google Shape;348;p49"/>
          <p:cNvSpPr/>
          <p:nvPr/>
        </p:nvSpPr>
        <p:spPr>
          <a:xfrm>
            <a:off x="447700" y="1371500"/>
            <a:ext cx="3909600" cy="2861400"/>
          </a:xfrm>
          <a:prstGeom prst="rect">
            <a:avLst/>
          </a:prstGeom>
          <a:solidFill>
            <a:schemeClr val="lt1"/>
          </a:solidFill>
          <a:ln>
            <a:noFill/>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9" name="Google Shape;349;p49"/>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0" name="Google Shape;350;p49"/>
          <p:cNvSpPr txBox="1">
            <a:spLocks noGrp="1"/>
          </p:cNvSpPr>
          <p:nvPr>
            <p:ph type="body" idx="1"/>
          </p:nvPr>
        </p:nvSpPr>
        <p:spPr>
          <a:xfrm>
            <a:off x="641050" y="1574900"/>
            <a:ext cx="3522900" cy="24546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1" name="Google Shape;351;p49"/>
          <p:cNvSpPr/>
          <p:nvPr/>
        </p:nvSpPr>
        <p:spPr>
          <a:xfrm>
            <a:off x="4669650" y="1350000"/>
            <a:ext cx="3908100" cy="2861400"/>
          </a:xfrm>
          <a:prstGeom prst="rect">
            <a:avLst/>
          </a:prstGeom>
          <a:solidFill>
            <a:schemeClr val="lt1"/>
          </a:solidFill>
          <a:ln>
            <a:noFill/>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2" name="Google Shape;352;p49"/>
          <p:cNvSpPr txBox="1">
            <a:spLocks noGrp="1"/>
          </p:cNvSpPr>
          <p:nvPr>
            <p:ph type="body" idx="2"/>
          </p:nvPr>
        </p:nvSpPr>
        <p:spPr>
          <a:xfrm>
            <a:off x="4878450" y="1553400"/>
            <a:ext cx="3490500" cy="24546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with 2 Points v2">
  <p:cSld name="CUSTOM_5_1_3">
    <p:spTree>
      <p:nvGrpSpPr>
        <p:cNvPr id="1" name="Shape 353"/>
        <p:cNvGrpSpPr/>
        <p:nvPr/>
      </p:nvGrpSpPr>
      <p:grpSpPr>
        <a:xfrm>
          <a:off x="0" y="0"/>
          <a:ext cx="0" cy="0"/>
          <a:chOff x="0" y="0"/>
          <a:chExt cx="0" cy="0"/>
        </a:xfrm>
      </p:grpSpPr>
      <p:sp>
        <p:nvSpPr>
          <p:cNvPr id="354" name="Google Shape;354;p50"/>
          <p:cNvSpPr/>
          <p:nvPr/>
        </p:nvSpPr>
        <p:spPr>
          <a:xfrm>
            <a:off x="3236813" y="1605550"/>
            <a:ext cx="2489100" cy="2566200"/>
          </a:xfrm>
          <a:prstGeom prst="rect">
            <a:avLst/>
          </a:prstGeom>
          <a:solidFill>
            <a:schemeClr val="lt1"/>
          </a:solidFill>
          <a:ln w="9525" cap="flat" cmpd="sng">
            <a:solidFill>
              <a:schemeClr val="accent3"/>
            </a:solidFill>
            <a:prstDash val="lgDashDot"/>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5" name="Google Shape;355;p50"/>
          <p:cNvSpPr txBox="1">
            <a:spLocks noGrp="1"/>
          </p:cNvSpPr>
          <p:nvPr>
            <p:ph type="title"/>
          </p:nvPr>
        </p:nvSpPr>
        <p:spPr>
          <a:xfrm>
            <a:off x="287725" y="369925"/>
            <a:ext cx="8564700" cy="502800"/>
          </a:xfrm>
          <a:prstGeom prst="rect">
            <a:avLst/>
          </a:prstGeom>
        </p:spPr>
        <p:txBody>
          <a:bodyPr spcFirstLastPara="1" wrap="square" lIns="91425" tIns="91425" rIns="91425" bIns="91425" anchor="ctr"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6" name="Google Shape;356;p50"/>
          <p:cNvSpPr txBox="1">
            <a:spLocks noGrp="1"/>
          </p:cNvSpPr>
          <p:nvPr>
            <p:ph type="body" idx="1"/>
          </p:nvPr>
        </p:nvSpPr>
        <p:spPr>
          <a:xfrm>
            <a:off x="3378413" y="1730050"/>
            <a:ext cx="2205900" cy="2317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7" name="Google Shape;357;p50"/>
          <p:cNvSpPr/>
          <p:nvPr/>
        </p:nvSpPr>
        <p:spPr>
          <a:xfrm>
            <a:off x="6197750" y="1605550"/>
            <a:ext cx="2487600" cy="2566200"/>
          </a:xfrm>
          <a:prstGeom prst="rect">
            <a:avLst/>
          </a:prstGeom>
          <a:solidFill>
            <a:schemeClr val="lt1"/>
          </a:solidFill>
          <a:ln w="9525" cap="flat" cmpd="sng">
            <a:solidFill>
              <a:schemeClr val="accent1"/>
            </a:solidFill>
            <a:prstDash val="lgDashDot"/>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 name="Google Shape;358;p50"/>
          <p:cNvSpPr txBox="1">
            <a:spLocks noGrp="1"/>
          </p:cNvSpPr>
          <p:nvPr>
            <p:ph type="body" idx="2"/>
          </p:nvPr>
        </p:nvSpPr>
        <p:spPr>
          <a:xfrm>
            <a:off x="6338600" y="1730050"/>
            <a:ext cx="2205900" cy="2317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9" name="Google Shape;359;p50"/>
          <p:cNvSpPr>
            <a:spLocks noGrp="1"/>
          </p:cNvSpPr>
          <p:nvPr>
            <p:ph type="pic" idx="3"/>
          </p:nvPr>
        </p:nvSpPr>
        <p:spPr>
          <a:xfrm>
            <a:off x="396825" y="1185400"/>
            <a:ext cx="2205900" cy="3581400"/>
          </a:xfrm>
          <a:prstGeom prst="roundRect">
            <a:avLst>
              <a:gd name="adj" fmla="val 2768"/>
            </a:avLst>
          </a:prstGeom>
          <a:noFill/>
          <a:ln>
            <a:noFill/>
          </a:ln>
        </p:spPr>
      </p:sp>
    </p:spTree>
  </p:cSld>
  <p:clrMapOvr>
    <a:masterClrMapping/>
  </p:clrMapOvr>
  <p:extLst>
    <p:ext uri="{DCECCB84-F9BA-43D5-87BE-67443E8EF086}">
      <p15:sldGuideLst xmlns:p15="http://schemas.microsoft.com/office/powerpoint/2012/main">
        <p15:guide id="1" orient="horz" pos="1073">
          <p15:clr>
            <a:srgbClr val="E46962"/>
          </p15:clr>
        </p15:guide>
        <p15:guide id="2" pos="25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with 3 Points v1">
  <p:cSld name="CUSTOM_5_1_2">
    <p:spTree>
      <p:nvGrpSpPr>
        <p:cNvPr id="1" name="Shape 360"/>
        <p:cNvGrpSpPr/>
        <p:nvPr/>
      </p:nvGrpSpPr>
      <p:grpSpPr>
        <a:xfrm>
          <a:off x="0" y="0"/>
          <a:ext cx="0" cy="0"/>
          <a:chOff x="0" y="0"/>
          <a:chExt cx="0" cy="0"/>
        </a:xfrm>
      </p:grpSpPr>
      <p:sp>
        <p:nvSpPr>
          <p:cNvPr id="361" name="Google Shape;361;p51"/>
          <p:cNvSpPr/>
          <p:nvPr/>
        </p:nvSpPr>
        <p:spPr>
          <a:xfrm>
            <a:off x="389157" y="1546821"/>
            <a:ext cx="289800" cy="289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2" name="Google Shape;362;p51"/>
          <p:cNvSpPr/>
          <p:nvPr/>
        </p:nvSpPr>
        <p:spPr>
          <a:xfrm>
            <a:off x="448400" y="1605550"/>
            <a:ext cx="2501400" cy="2126100"/>
          </a:xfrm>
          <a:prstGeom prst="rect">
            <a:avLst/>
          </a:prstGeom>
          <a:solidFill>
            <a:schemeClr val="lt1"/>
          </a:solidFill>
          <a:ln w="9525" cap="flat" cmpd="sng">
            <a:solidFill>
              <a:schemeClr val="lt1"/>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3" name="Google Shape;363;p51"/>
          <p:cNvSpPr txBox="1">
            <a:spLocks noGrp="1"/>
          </p:cNvSpPr>
          <p:nvPr>
            <p:ph type="title"/>
          </p:nvPr>
        </p:nvSpPr>
        <p:spPr>
          <a:xfrm>
            <a:off x="339450" y="369925"/>
            <a:ext cx="8465100" cy="5028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4" name="Google Shape;364;p51"/>
          <p:cNvSpPr txBox="1">
            <a:spLocks noGrp="1"/>
          </p:cNvSpPr>
          <p:nvPr>
            <p:ph type="body" idx="1"/>
          </p:nvPr>
        </p:nvSpPr>
        <p:spPr>
          <a:xfrm>
            <a:off x="611900" y="1732450"/>
            <a:ext cx="21744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5" name="Google Shape;365;p51"/>
          <p:cNvSpPr/>
          <p:nvPr/>
        </p:nvSpPr>
        <p:spPr>
          <a:xfrm>
            <a:off x="3291382" y="1546821"/>
            <a:ext cx="289800" cy="28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6" name="Google Shape;366;p51"/>
          <p:cNvSpPr/>
          <p:nvPr/>
        </p:nvSpPr>
        <p:spPr>
          <a:xfrm>
            <a:off x="3350625" y="1605550"/>
            <a:ext cx="2502000" cy="2126100"/>
          </a:xfrm>
          <a:prstGeom prst="rect">
            <a:avLst/>
          </a:prstGeom>
          <a:solidFill>
            <a:schemeClr val="lt1"/>
          </a:solidFill>
          <a:ln w="9525" cap="flat" cmpd="sng">
            <a:solidFill>
              <a:schemeClr val="lt1"/>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7" name="Google Shape;367;p51"/>
          <p:cNvSpPr/>
          <p:nvPr/>
        </p:nvSpPr>
        <p:spPr>
          <a:xfrm>
            <a:off x="6193607" y="1546821"/>
            <a:ext cx="289800" cy="2898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8" name="Google Shape;368;p51"/>
          <p:cNvSpPr/>
          <p:nvPr/>
        </p:nvSpPr>
        <p:spPr>
          <a:xfrm>
            <a:off x="6252850" y="1605550"/>
            <a:ext cx="2502000" cy="2126100"/>
          </a:xfrm>
          <a:prstGeom prst="rect">
            <a:avLst/>
          </a:prstGeom>
          <a:solidFill>
            <a:schemeClr val="lt1"/>
          </a:solidFill>
          <a:ln w="9525" cap="flat" cmpd="sng">
            <a:solidFill>
              <a:schemeClr val="lt1"/>
            </a:solidFill>
            <a:prstDash val="solid"/>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9" name="Google Shape;369;p51"/>
          <p:cNvSpPr txBox="1">
            <a:spLocks noGrp="1"/>
          </p:cNvSpPr>
          <p:nvPr>
            <p:ph type="body" idx="2"/>
          </p:nvPr>
        </p:nvSpPr>
        <p:spPr>
          <a:xfrm>
            <a:off x="3514425" y="1732450"/>
            <a:ext cx="21744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0" name="Google Shape;370;p51"/>
          <p:cNvSpPr txBox="1">
            <a:spLocks noGrp="1"/>
          </p:cNvSpPr>
          <p:nvPr>
            <p:ph type="body" idx="3"/>
          </p:nvPr>
        </p:nvSpPr>
        <p:spPr>
          <a:xfrm>
            <a:off x="6417400" y="1732450"/>
            <a:ext cx="21729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82">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with 3 Points v2">
  <p:cSld name="CUSTOM_5_1_1">
    <p:spTree>
      <p:nvGrpSpPr>
        <p:cNvPr id="1" name="Shape 371"/>
        <p:cNvGrpSpPr/>
        <p:nvPr/>
      </p:nvGrpSpPr>
      <p:grpSpPr>
        <a:xfrm>
          <a:off x="0" y="0"/>
          <a:ext cx="0" cy="0"/>
          <a:chOff x="0" y="0"/>
          <a:chExt cx="0" cy="0"/>
        </a:xfrm>
      </p:grpSpPr>
      <p:sp>
        <p:nvSpPr>
          <p:cNvPr id="372" name="Google Shape;372;p52"/>
          <p:cNvSpPr/>
          <p:nvPr/>
        </p:nvSpPr>
        <p:spPr>
          <a:xfrm>
            <a:off x="418775" y="1605550"/>
            <a:ext cx="2502000" cy="2535600"/>
          </a:xfrm>
          <a:prstGeom prst="rect">
            <a:avLst/>
          </a:prstGeom>
          <a:solidFill>
            <a:schemeClr val="lt1"/>
          </a:solidFill>
          <a:ln w="9525" cap="flat" cmpd="sng">
            <a:solidFill>
              <a:schemeClr val="accent3"/>
            </a:solidFill>
            <a:prstDash val="lgDashDot"/>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 name="Google Shape;373;p52"/>
          <p:cNvSpPr txBox="1">
            <a:spLocks noGrp="1"/>
          </p:cNvSpPr>
          <p:nvPr>
            <p:ph type="title"/>
          </p:nvPr>
        </p:nvSpPr>
        <p:spPr>
          <a:xfrm>
            <a:off x="313501" y="369925"/>
            <a:ext cx="8196000" cy="5028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4" name="Google Shape;374;p52"/>
          <p:cNvSpPr txBox="1">
            <a:spLocks noGrp="1"/>
          </p:cNvSpPr>
          <p:nvPr>
            <p:ph type="body" idx="1"/>
          </p:nvPr>
        </p:nvSpPr>
        <p:spPr>
          <a:xfrm>
            <a:off x="570875" y="1732450"/>
            <a:ext cx="21978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5" name="Google Shape;375;p52"/>
          <p:cNvSpPr/>
          <p:nvPr/>
        </p:nvSpPr>
        <p:spPr>
          <a:xfrm>
            <a:off x="3321000" y="1605550"/>
            <a:ext cx="2502000" cy="2535600"/>
          </a:xfrm>
          <a:prstGeom prst="rect">
            <a:avLst/>
          </a:prstGeom>
          <a:solidFill>
            <a:schemeClr val="lt1"/>
          </a:solidFill>
          <a:ln w="9525" cap="flat" cmpd="sng">
            <a:solidFill>
              <a:schemeClr val="accent1"/>
            </a:solidFill>
            <a:prstDash val="lgDashDot"/>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 name="Google Shape;376;p52"/>
          <p:cNvSpPr/>
          <p:nvPr/>
        </p:nvSpPr>
        <p:spPr>
          <a:xfrm>
            <a:off x="6223225" y="1605550"/>
            <a:ext cx="2502000" cy="2535600"/>
          </a:xfrm>
          <a:prstGeom prst="rect">
            <a:avLst/>
          </a:prstGeom>
          <a:solidFill>
            <a:schemeClr val="lt1"/>
          </a:solidFill>
          <a:ln w="9525" cap="flat" cmpd="sng">
            <a:solidFill>
              <a:schemeClr val="accent6"/>
            </a:solidFill>
            <a:prstDash val="lgDashDot"/>
            <a:round/>
            <a:headEnd type="none" w="sm" len="sm"/>
            <a:tailEnd type="none" w="sm" len="sm"/>
          </a:ln>
          <a:effectLst>
            <a:outerShdw blurRad="228600" dist="104775" dir="636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7" name="Google Shape;377;p52"/>
          <p:cNvSpPr txBox="1">
            <a:spLocks noGrp="1"/>
          </p:cNvSpPr>
          <p:nvPr>
            <p:ph type="body" idx="2"/>
          </p:nvPr>
        </p:nvSpPr>
        <p:spPr>
          <a:xfrm>
            <a:off x="3472200" y="1732450"/>
            <a:ext cx="21996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8" name="Google Shape;378;p52"/>
          <p:cNvSpPr txBox="1">
            <a:spLocks noGrp="1"/>
          </p:cNvSpPr>
          <p:nvPr>
            <p:ph type="body" idx="3"/>
          </p:nvPr>
        </p:nvSpPr>
        <p:spPr>
          <a:xfrm>
            <a:off x="6374425" y="1732450"/>
            <a:ext cx="2199600" cy="1872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073">
          <p15:clr>
            <a:srgbClr val="E46962"/>
          </p15:clr>
        </p15:guide>
        <p15:guide id="2" pos="2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with 3 paragraphs">
  <p:cSld name="TITLE_AND_BODY_1_1_1_1_1">
    <p:spTree>
      <p:nvGrpSpPr>
        <p:cNvPr id="1" name="Shape 379"/>
        <p:cNvGrpSpPr/>
        <p:nvPr/>
      </p:nvGrpSpPr>
      <p:grpSpPr>
        <a:xfrm>
          <a:off x="0" y="0"/>
          <a:ext cx="0" cy="0"/>
          <a:chOff x="0" y="0"/>
          <a:chExt cx="0" cy="0"/>
        </a:xfrm>
      </p:grpSpPr>
      <p:sp>
        <p:nvSpPr>
          <p:cNvPr id="380" name="Google Shape;380;p53"/>
          <p:cNvSpPr/>
          <p:nvPr/>
        </p:nvSpPr>
        <p:spPr>
          <a:xfrm>
            <a:off x="645900" y="4447275"/>
            <a:ext cx="2418600" cy="12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3"/>
          <p:cNvSpPr/>
          <p:nvPr/>
        </p:nvSpPr>
        <p:spPr>
          <a:xfrm>
            <a:off x="6079500" y="4447175"/>
            <a:ext cx="2418600" cy="121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2" name="Google Shape;382;p53"/>
          <p:cNvSpPr/>
          <p:nvPr/>
        </p:nvSpPr>
        <p:spPr>
          <a:xfrm>
            <a:off x="3358950" y="4447175"/>
            <a:ext cx="2418600" cy="121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3" name="Google Shape;383;p53"/>
          <p:cNvSpPr/>
          <p:nvPr/>
        </p:nvSpPr>
        <p:spPr>
          <a:xfrm>
            <a:off x="0" y="0"/>
            <a:ext cx="9144000" cy="257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3"/>
          <p:cNvSpPr/>
          <p:nvPr/>
        </p:nvSpPr>
        <p:spPr>
          <a:xfrm>
            <a:off x="573750" y="1730775"/>
            <a:ext cx="2567400" cy="27165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3"/>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86" name="Google Shape;386;p53"/>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7" name="Google Shape;387;p53"/>
          <p:cNvSpPr/>
          <p:nvPr/>
        </p:nvSpPr>
        <p:spPr>
          <a:xfrm>
            <a:off x="5999850" y="1730775"/>
            <a:ext cx="2567400" cy="27165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p:nvPr/>
        </p:nvSpPr>
        <p:spPr>
          <a:xfrm>
            <a:off x="3286800" y="1730775"/>
            <a:ext cx="2567400" cy="27165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3"/>
          <p:cNvSpPr txBox="1">
            <a:spLocks noGrp="1"/>
          </p:cNvSpPr>
          <p:nvPr>
            <p:ph type="body" idx="1"/>
          </p:nvPr>
        </p:nvSpPr>
        <p:spPr>
          <a:xfrm>
            <a:off x="693150" y="1994900"/>
            <a:ext cx="2328600" cy="2188200"/>
          </a:xfrm>
          <a:prstGeom prst="rect">
            <a:avLst/>
          </a:prstGeom>
        </p:spPr>
        <p:txBody>
          <a:bodyPr spcFirstLastPara="1" wrap="square" lIns="91425" tIns="91425" rIns="167400"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0" name="Google Shape;390;p53"/>
          <p:cNvSpPr txBox="1">
            <a:spLocks noGrp="1"/>
          </p:cNvSpPr>
          <p:nvPr>
            <p:ph type="body" idx="2"/>
          </p:nvPr>
        </p:nvSpPr>
        <p:spPr>
          <a:xfrm>
            <a:off x="3406200" y="1994925"/>
            <a:ext cx="23286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1" name="Google Shape;391;p53"/>
          <p:cNvSpPr txBox="1">
            <a:spLocks noGrp="1"/>
          </p:cNvSpPr>
          <p:nvPr>
            <p:ph type="body" idx="3"/>
          </p:nvPr>
        </p:nvSpPr>
        <p:spPr>
          <a:xfrm>
            <a:off x="6124500" y="1994925"/>
            <a:ext cx="2328600" cy="2188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257">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ositive/negative slide">
  <p:cSld name="TITLE_AND_BODY_1_2_1_1_1_1">
    <p:spTree>
      <p:nvGrpSpPr>
        <p:cNvPr id="1" name="Shape 392"/>
        <p:cNvGrpSpPr/>
        <p:nvPr/>
      </p:nvGrpSpPr>
      <p:grpSpPr>
        <a:xfrm>
          <a:off x="0" y="0"/>
          <a:ext cx="0" cy="0"/>
          <a:chOff x="0" y="0"/>
          <a:chExt cx="0" cy="0"/>
        </a:xfrm>
      </p:grpSpPr>
      <p:sp>
        <p:nvSpPr>
          <p:cNvPr id="393" name="Google Shape;393;p5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6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394" name="Google Shape;394;p54"/>
          <p:cNvSpPr txBox="1">
            <a:spLocks noGrp="1"/>
          </p:cNvSpPr>
          <p:nvPr>
            <p:ph type="sldNum" idx="12"/>
          </p:nvPr>
        </p:nvSpPr>
        <p:spPr>
          <a:xfrm>
            <a:off x="80290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5" name="Google Shape;395;p54"/>
          <p:cNvSpPr txBox="1">
            <a:spLocks noGrp="1"/>
          </p:cNvSpPr>
          <p:nvPr>
            <p:ph type="body" idx="1"/>
          </p:nvPr>
        </p:nvSpPr>
        <p:spPr>
          <a:xfrm>
            <a:off x="650850" y="1916463"/>
            <a:ext cx="3776700" cy="2652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3"/>
              </a:buClr>
              <a:buSzPts val="1400"/>
              <a:buFont typeface="Inter"/>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96" name="Google Shape;396;p54"/>
          <p:cNvSpPr txBox="1">
            <a:spLocks noGrp="1"/>
          </p:cNvSpPr>
          <p:nvPr>
            <p:ph type="body" idx="2"/>
          </p:nvPr>
        </p:nvSpPr>
        <p:spPr>
          <a:xfrm>
            <a:off x="4845450" y="1916463"/>
            <a:ext cx="3732300" cy="2652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97" name="Google Shape;397;p54"/>
          <p:cNvSpPr txBox="1">
            <a:spLocks noGrp="1"/>
          </p:cNvSpPr>
          <p:nvPr>
            <p:ph type="subTitle" idx="3"/>
          </p:nvPr>
        </p:nvSpPr>
        <p:spPr>
          <a:xfrm>
            <a:off x="650850" y="1367825"/>
            <a:ext cx="37767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18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a:endParaRPr/>
          </a:p>
        </p:txBody>
      </p:sp>
      <p:sp>
        <p:nvSpPr>
          <p:cNvPr id="398" name="Google Shape;398;p54"/>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399"/>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act us slide - v1">
  <p:cSld name="CUSTOM_16">
    <p:spTree>
      <p:nvGrpSpPr>
        <p:cNvPr id="1" name="Shape 400"/>
        <p:cNvGrpSpPr/>
        <p:nvPr/>
      </p:nvGrpSpPr>
      <p:grpSpPr>
        <a:xfrm>
          <a:off x="0" y="0"/>
          <a:ext cx="0" cy="0"/>
          <a:chOff x="0" y="0"/>
          <a:chExt cx="0" cy="0"/>
        </a:xfrm>
      </p:grpSpPr>
      <p:sp>
        <p:nvSpPr>
          <p:cNvPr id="401" name="Google Shape;401;p56"/>
          <p:cNvSpPr/>
          <p:nvPr/>
        </p:nvSpPr>
        <p:spPr>
          <a:xfrm>
            <a:off x="581025" y="1857300"/>
            <a:ext cx="8011500" cy="20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6"/>
          <p:cNvSpPr txBox="1">
            <a:spLocks noGrp="1"/>
          </p:cNvSpPr>
          <p:nvPr>
            <p:ph type="title"/>
          </p:nvPr>
        </p:nvSpPr>
        <p:spPr>
          <a:xfrm>
            <a:off x="581025" y="3114750"/>
            <a:ext cx="3224700" cy="9810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403" name="Google Shape;403;p56"/>
          <p:cNvSpPr>
            <a:spLocks noGrp="1"/>
          </p:cNvSpPr>
          <p:nvPr>
            <p:ph type="pic" idx="2"/>
          </p:nvPr>
        </p:nvSpPr>
        <p:spPr>
          <a:xfrm>
            <a:off x="0" y="0"/>
            <a:ext cx="9144000" cy="1857300"/>
          </a:xfrm>
          <a:prstGeom prst="rect">
            <a:avLst/>
          </a:prstGeom>
          <a:noFill/>
          <a:ln>
            <a:noFill/>
          </a:ln>
        </p:spPr>
      </p:sp>
      <p:sp>
        <p:nvSpPr>
          <p:cNvPr id="404" name="Google Shape;404;p56"/>
          <p:cNvSpPr txBox="1">
            <a:spLocks noGrp="1"/>
          </p:cNvSpPr>
          <p:nvPr>
            <p:ph type="body" idx="1"/>
          </p:nvPr>
        </p:nvSpPr>
        <p:spPr>
          <a:xfrm>
            <a:off x="4347675" y="2838575"/>
            <a:ext cx="4230000" cy="428700"/>
          </a:xfrm>
          <a:prstGeom prst="rect">
            <a:avLst/>
          </a:prstGeom>
        </p:spPr>
        <p:txBody>
          <a:bodyPr spcFirstLastPara="1" wrap="square" lIns="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405" name="Google Shape;405;p56"/>
          <p:cNvCxnSpPr/>
          <p:nvPr/>
        </p:nvCxnSpPr>
        <p:spPr>
          <a:xfrm>
            <a:off x="4076700" y="2390775"/>
            <a:ext cx="0" cy="2533800"/>
          </a:xfrm>
          <a:prstGeom prst="straightConnector1">
            <a:avLst/>
          </a:prstGeom>
          <a:noFill/>
          <a:ln w="19050" cap="flat" cmpd="sng">
            <a:solidFill>
              <a:schemeClr val="accent5"/>
            </a:solidFill>
            <a:prstDash val="solid"/>
            <a:round/>
            <a:headEnd type="none" w="med" len="med"/>
            <a:tailEnd type="none" w="med" len="med"/>
          </a:ln>
        </p:spPr>
      </p:cxnSp>
      <p:sp>
        <p:nvSpPr>
          <p:cNvPr id="406" name="Google Shape;406;p56"/>
          <p:cNvSpPr txBox="1">
            <a:spLocks noGrp="1"/>
          </p:cNvSpPr>
          <p:nvPr>
            <p:ph type="body" idx="3"/>
          </p:nvPr>
        </p:nvSpPr>
        <p:spPr>
          <a:xfrm>
            <a:off x="4347675" y="3667225"/>
            <a:ext cx="4230000" cy="428700"/>
          </a:xfrm>
          <a:prstGeom prst="rect">
            <a:avLst/>
          </a:prstGeom>
        </p:spPr>
        <p:txBody>
          <a:bodyPr spcFirstLastPara="1" wrap="square" lIns="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7" name="Google Shape;407;p56"/>
          <p:cNvSpPr txBox="1">
            <a:spLocks noGrp="1"/>
          </p:cNvSpPr>
          <p:nvPr>
            <p:ph type="body" idx="4"/>
          </p:nvPr>
        </p:nvSpPr>
        <p:spPr>
          <a:xfrm>
            <a:off x="4347675" y="4495875"/>
            <a:ext cx="4230000" cy="428700"/>
          </a:xfrm>
          <a:prstGeom prst="rect">
            <a:avLst/>
          </a:prstGeom>
        </p:spPr>
        <p:txBody>
          <a:bodyPr spcFirstLastPara="1" wrap="square" lIns="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8" name="Google Shape;408;p56"/>
          <p:cNvSpPr txBox="1"/>
          <p:nvPr/>
        </p:nvSpPr>
        <p:spPr>
          <a:xfrm>
            <a:off x="4347675" y="2438375"/>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409" name="Google Shape;409;p56"/>
          <p:cNvSpPr txBox="1"/>
          <p:nvPr/>
        </p:nvSpPr>
        <p:spPr>
          <a:xfrm>
            <a:off x="4347675" y="3286200"/>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410" name="Google Shape;410;p56"/>
          <p:cNvSpPr txBox="1"/>
          <p:nvPr/>
        </p:nvSpPr>
        <p:spPr>
          <a:xfrm>
            <a:off x="4347675" y="4114875"/>
            <a:ext cx="4082700" cy="3525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xmlns:p15="http://schemas.microsoft.com/office/powerpoint/2012/main">
        <p15:guide id="1" orient="horz" pos="1659">
          <p15:clr>
            <a:srgbClr val="E46962"/>
          </p15:clr>
        </p15:guide>
        <p15:guide id="2" orient="horz" pos="2181">
          <p15:clr>
            <a:srgbClr val="E46962"/>
          </p15:clr>
        </p15:guide>
        <p15:guide id="3" orient="horz" pos="2703">
          <p15:clr>
            <a:srgbClr val="E46962"/>
          </p15:clr>
        </p15:guide>
        <p15:guide id="4" pos="2739">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ingle user slide - v1">
  <p:cSld name="CUSTOM_19">
    <p:spTree>
      <p:nvGrpSpPr>
        <p:cNvPr id="1" name="Shape 411"/>
        <p:cNvGrpSpPr/>
        <p:nvPr/>
      </p:nvGrpSpPr>
      <p:grpSpPr>
        <a:xfrm>
          <a:off x="0" y="0"/>
          <a:ext cx="0" cy="0"/>
          <a:chOff x="0" y="0"/>
          <a:chExt cx="0" cy="0"/>
        </a:xfrm>
      </p:grpSpPr>
      <p:sp>
        <p:nvSpPr>
          <p:cNvPr id="412" name="Google Shape;412;p57"/>
          <p:cNvSpPr/>
          <p:nvPr/>
        </p:nvSpPr>
        <p:spPr>
          <a:xfrm>
            <a:off x="6896100" y="-28575"/>
            <a:ext cx="2247900" cy="51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3" name="Google Shape;413;p57"/>
          <p:cNvSpPr/>
          <p:nvPr/>
        </p:nvSpPr>
        <p:spPr>
          <a:xfrm>
            <a:off x="1652100" y="1809750"/>
            <a:ext cx="6105600" cy="2209800"/>
          </a:xfrm>
          <a:prstGeom prst="round1Rect">
            <a:avLst>
              <a:gd name="adj" fmla="val 16667"/>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7"/>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415" name="Google Shape;415;p57"/>
          <p:cNvSpPr>
            <a:spLocks noGrp="1"/>
          </p:cNvSpPr>
          <p:nvPr>
            <p:ph type="pic" idx="2"/>
          </p:nvPr>
        </p:nvSpPr>
        <p:spPr>
          <a:xfrm>
            <a:off x="566250" y="1781175"/>
            <a:ext cx="2238300" cy="2238300"/>
          </a:xfrm>
          <a:prstGeom prst="ellipse">
            <a:avLst/>
          </a:prstGeom>
          <a:noFill/>
          <a:ln>
            <a:noFill/>
          </a:ln>
        </p:spPr>
      </p:sp>
      <p:sp>
        <p:nvSpPr>
          <p:cNvPr id="416" name="Google Shape;416;p57"/>
          <p:cNvSpPr txBox="1">
            <a:spLocks noGrp="1"/>
          </p:cNvSpPr>
          <p:nvPr>
            <p:ph type="body" idx="1"/>
          </p:nvPr>
        </p:nvSpPr>
        <p:spPr>
          <a:xfrm>
            <a:off x="3201650" y="2350798"/>
            <a:ext cx="3857400" cy="321000"/>
          </a:xfrm>
          <a:prstGeom prst="rect">
            <a:avLst/>
          </a:prstGeom>
        </p:spPr>
        <p:txBody>
          <a:bodyPr spcFirstLastPara="1" wrap="square" lIns="0" tIns="91425" rIns="91425" bIns="91425" anchor="ctr" anchorCtr="0">
            <a:norm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417" name="Google Shape;417;p57"/>
          <p:cNvSpPr txBox="1">
            <a:spLocks noGrp="1"/>
          </p:cNvSpPr>
          <p:nvPr>
            <p:ph type="subTitle" idx="3"/>
          </p:nvPr>
        </p:nvSpPr>
        <p:spPr>
          <a:xfrm>
            <a:off x="3201650" y="2029802"/>
            <a:ext cx="3857400" cy="321000"/>
          </a:xfrm>
          <a:prstGeom prst="rect">
            <a:avLst/>
          </a:prstGeom>
        </p:spPr>
        <p:txBody>
          <a:bodyPr spcFirstLastPara="1" wrap="square" lIns="0" tIns="90000" rIns="91425" bIns="91425" anchor="ctr" anchorCtr="0">
            <a:norm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8" name="Google Shape;418;p57"/>
          <p:cNvSpPr txBox="1">
            <a:spLocks noGrp="1"/>
          </p:cNvSpPr>
          <p:nvPr>
            <p:ph type="body" idx="4"/>
          </p:nvPr>
        </p:nvSpPr>
        <p:spPr>
          <a:xfrm>
            <a:off x="3201650" y="2671800"/>
            <a:ext cx="3857400" cy="1275900"/>
          </a:xfrm>
          <a:prstGeom prst="rect">
            <a:avLst/>
          </a:prstGeom>
        </p:spPr>
        <p:txBody>
          <a:bodyPr spcFirstLastPara="1" wrap="square" lIns="0" tIns="91425" rIns="91425" bIns="91425"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pos="2164">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s slide - v2">
  <p:cSld name="CUSTOM_23">
    <p:spTree>
      <p:nvGrpSpPr>
        <p:cNvPr id="1" name="Shape 419"/>
        <p:cNvGrpSpPr/>
        <p:nvPr/>
      </p:nvGrpSpPr>
      <p:grpSpPr>
        <a:xfrm>
          <a:off x="0" y="0"/>
          <a:ext cx="0" cy="0"/>
          <a:chOff x="0" y="0"/>
          <a:chExt cx="0" cy="0"/>
        </a:xfrm>
      </p:grpSpPr>
      <p:sp>
        <p:nvSpPr>
          <p:cNvPr id="420" name="Google Shape;420;p5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421" name="Google Shape;421;p58"/>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2" name="Google Shape;422;p58"/>
          <p:cNvSpPr/>
          <p:nvPr/>
        </p:nvSpPr>
        <p:spPr>
          <a:xfrm>
            <a:off x="1114350" y="1552500"/>
            <a:ext cx="6915300" cy="2152800"/>
          </a:xfrm>
          <a:prstGeom prst="rect">
            <a:avLst/>
          </a:prstGeom>
          <a:solidFill>
            <a:schemeClr val="lt1"/>
          </a:solidFill>
          <a:ln>
            <a:noFill/>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8"/>
          <p:cNvSpPr txBox="1"/>
          <p:nvPr/>
        </p:nvSpPr>
        <p:spPr>
          <a:xfrm>
            <a:off x="1347300" y="1552500"/>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424" name="Google Shape;424;p58"/>
          <p:cNvSpPr txBox="1"/>
          <p:nvPr/>
        </p:nvSpPr>
        <p:spPr>
          <a:xfrm rot="10800000" flipH="1">
            <a:off x="7376625" y="3113925"/>
            <a:ext cx="571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425" name="Google Shape;425;p58"/>
          <p:cNvSpPr txBox="1">
            <a:spLocks noGrp="1"/>
          </p:cNvSpPr>
          <p:nvPr>
            <p:ph type="body" idx="1"/>
          </p:nvPr>
        </p:nvSpPr>
        <p:spPr>
          <a:xfrm>
            <a:off x="2044800" y="1882800"/>
            <a:ext cx="5186100" cy="1408500"/>
          </a:xfrm>
          <a:prstGeom prst="rect">
            <a:avLst/>
          </a:prstGeom>
        </p:spPr>
        <p:txBody>
          <a:bodyPr spcFirstLastPara="1" wrap="square" lIns="180000" tIns="180000" rIns="180000" bIns="180000" anchor="ctr"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600"/>
              <a:buFont typeface="Space Grotesk"/>
              <a:buNone/>
              <a:defRPr sz="26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9pPr>
          </a:lstStyle>
          <a:p>
            <a:endParaRPr/>
          </a:p>
        </p:txBody>
      </p:sp>
      <p:sp>
        <p:nvSpPr>
          <p:cNvPr id="85" name="Google Shape;85;p19"/>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marL="914400" lvl="1"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marL="1371600" lvl="2"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marL="1828800" lvl="3"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marL="2286000" lvl="4"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marL="2743200" lvl="5"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marL="3200400" lvl="6"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marL="3657600" lvl="7"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marL="4114800" lvl="8"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a:endParaRPr/>
          </a:p>
        </p:txBody>
      </p:sp>
      <p:sp>
        <p:nvSpPr>
          <p:cNvPr id="86" name="Google Shape;86;p19"/>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600"/>
              <a:buFont typeface="Space Grotesk"/>
              <a:buNone/>
              <a:defRPr sz="26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9pPr>
          </a:lstStyle>
          <a:p>
            <a:endParaRPr/>
          </a:p>
        </p:txBody>
      </p:sp>
      <p:sp>
        <p:nvSpPr>
          <p:cNvPr id="214" name="Google Shape;214;p35"/>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marL="914400" lvl="1"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marL="1371600" lvl="2"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marL="1828800" lvl="3"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marL="2286000" lvl="4"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marL="2743200" lvl="5"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marL="3200400" lvl="6"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marL="3657600" lvl="7"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marL="4114800" lvl="8"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a:endParaRPr/>
          </a:p>
        </p:txBody>
      </p:sp>
      <p:sp>
        <p:nvSpPr>
          <p:cNvPr id="215" name="Google Shape;215;p35"/>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29"/>
        <p:cNvGrpSpPr/>
        <p:nvPr/>
      </p:nvGrpSpPr>
      <p:grpSpPr>
        <a:xfrm>
          <a:off x="0" y="0"/>
          <a:ext cx="0" cy="0"/>
          <a:chOff x="0" y="0"/>
          <a:chExt cx="0" cy="0"/>
        </a:xfrm>
      </p:grpSpPr>
      <p:sp>
        <p:nvSpPr>
          <p:cNvPr id="430" name="Google Shape;430;p59"/>
          <p:cNvSpPr txBox="1">
            <a:spLocks noGrp="1"/>
          </p:cNvSpPr>
          <p:nvPr>
            <p:ph type="title"/>
          </p:nvPr>
        </p:nvSpPr>
        <p:spPr>
          <a:xfrm>
            <a:off x="732150" y="1717338"/>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6EB"/>
                </a:solidFill>
                <a:latin typeface="Oswald"/>
                <a:ea typeface="Oswald"/>
                <a:cs typeface="Oswald"/>
                <a:sym typeface="Oswald"/>
              </a:rPr>
              <a:t>Text Classification with Large Language Models</a:t>
            </a:r>
            <a:endParaRPr>
              <a:solidFill>
                <a:srgbClr val="FFF6EB"/>
              </a:solidFill>
              <a:latin typeface="Oswald"/>
              <a:ea typeface="Oswald"/>
              <a:cs typeface="Oswald"/>
              <a:sym typeface="Oswald"/>
            </a:endParaRPr>
          </a:p>
          <a:p>
            <a:pPr marL="0" marR="0" lvl="0" indent="0" algn="ctr" rtl="0">
              <a:lnSpc>
                <a:spcPct val="100000"/>
              </a:lnSpc>
              <a:spcBef>
                <a:spcPts val="0"/>
              </a:spcBef>
              <a:spcAft>
                <a:spcPts val="0"/>
              </a:spcAft>
              <a:buNone/>
            </a:pPr>
            <a:r>
              <a:rPr lang="en">
                <a:solidFill>
                  <a:srgbClr val="FFF6EB"/>
                </a:solidFill>
                <a:latin typeface="Oswald"/>
                <a:ea typeface="Oswald"/>
                <a:cs typeface="Oswald"/>
                <a:sym typeface="Oswald"/>
              </a:rPr>
              <a:t>Detecting </a:t>
            </a:r>
            <a:r>
              <a:rPr lang="en">
                <a:solidFill>
                  <a:srgbClr val="FF5032"/>
                </a:solidFill>
                <a:latin typeface="Oswald"/>
                <a:ea typeface="Oswald"/>
                <a:cs typeface="Oswald"/>
                <a:sym typeface="Oswald"/>
              </a:rPr>
              <a:t>Machine-Generated Texts</a:t>
            </a:r>
            <a:endParaRPr>
              <a:solidFill>
                <a:srgbClr val="FF5032"/>
              </a:solidFill>
              <a:latin typeface="Oswald"/>
              <a:ea typeface="Oswald"/>
              <a:cs typeface="Oswald"/>
              <a:sym typeface="Oswald"/>
            </a:endParaRPr>
          </a:p>
        </p:txBody>
      </p:sp>
      <p:sp>
        <p:nvSpPr>
          <p:cNvPr id="431" name="Google Shape;431;p59"/>
          <p:cNvSpPr txBox="1">
            <a:spLocks noGrp="1"/>
          </p:cNvSpPr>
          <p:nvPr>
            <p:ph type="body" idx="1"/>
          </p:nvPr>
        </p:nvSpPr>
        <p:spPr>
          <a:xfrm>
            <a:off x="732150" y="2514075"/>
            <a:ext cx="7679700" cy="19596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E6E4E1"/>
                </a:solidFill>
                <a:latin typeface="Merriweather"/>
                <a:ea typeface="Merriweather"/>
                <a:cs typeface="Merriweather"/>
                <a:sym typeface="Merriweather"/>
              </a:rPr>
              <a:t>A presentation on developing large language models (LLMs) for classifying and detecting texts generated by AI</a:t>
            </a:r>
            <a:endParaRPr>
              <a:solidFill>
                <a:srgbClr val="233E30"/>
              </a:solidFill>
              <a:latin typeface="Roboto Medium"/>
              <a:ea typeface="Roboto Medium"/>
              <a:cs typeface="Roboto Medium"/>
              <a:sym typeface="Roboto Medium"/>
            </a:endParaRPr>
          </a:p>
          <a:p>
            <a:pPr marL="0" lvl="0" indent="0" algn="ctr" rtl="0">
              <a:spcBef>
                <a:spcPts val="1200"/>
              </a:spcBef>
              <a:spcAft>
                <a:spcPts val="1200"/>
              </a:spcAft>
              <a:buNone/>
            </a:pPr>
            <a:endParaRPr>
              <a:solidFill>
                <a:srgbClr val="E6E4E1"/>
              </a:solidFill>
              <a:latin typeface="Merriweather"/>
              <a:ea typeface="Merriweather"/>
              <a:cs typeface="Merriweather"/>
              <a:sym typeface="Merriweather"/>
            </a:endParaRPr>
          </a:p>
        </p:txBody>
      </p:sp>
      <p:sp>
        <p:nvSpPr>
          <p:cNvPr id="432" name="Google Shape;432;p59"/>
          <p:cNvSpPr txBox="1"/>
          <p:nvPr/>
        </p:nvSpPr>
        <p:spPr>
          <a:xfrm>
            <a:off x="1668375" y="3538075"/>
            <a:ext cx="6119700" cy="7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Inter Medium"/>
                <a:ea typeface="Inter Medium"/>
                <a:cs typeface="Inter Medium"/>
                <a:sym typeface="Inter Medium"/>
              </a:rPr>
              <a:t>By Zhan Yu, Wenkai Gong, Zachary Kong, Fengzhou Pan and Junyu Ren</a:t>
            </a:r>
            <a:endParaRPr sz="1300">
              <a:solidFill>
                <a:schemeClr val="lt2"/>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99"/>
        <p:cNvGrpSpPr/>
        <p:nvPr/>
      </p:nvGrpSpPr>
      <p:grpSpPr>
        <a:xfrm>
          <a:off x="0" y="0"/>
          <a:ext cx="0" cy="0"/>
          <a:chOff x="0" y="0"/>
          <a:chExt cx="0" cy="0"/>
        </a:xfrm>
      </p:grpSpPr>
      <p:sp>
        <p:nvSpPr>
          <p:cNvPr id="500" name="Google Shape;500;p68"/>
          <p:cNvSpPr txBox="1">
            <a:spLocks noGrp="1"/>
          </p:cNvSpPr>
          <p:nvPr>
            <p:ph type="title"/>
          </p:nvPr>
        </p:nvSpPr>
        <p:spPr>
          <a:xfrm>
            <a:off x="898050" y="270488"/>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a:solidFill>
                  <a:srgbClr val="FFF6EB"/>
                </a:solidFill>
                <a:latin typeface="Oswald"/>
                <a:ea typeface="Oswald"/>
                <a:cs typeface="Oswald"/>
                <a:sym typeface="Oswald"/>
              </a:rPr>
              <a:t>Results - Fixed Text Embeddings</a:t>
            </a:r>
            <a:endParaRPr sz="4000">
              <a:solidFill>
                <a:srgbClr val="FFF6EB"/>
              </a:solidFill>
              <a:latin typeface="Oswald"/>
              <a:ea typeface="Oswald"/>
              <a:cs typeface="Oswald"/>
              <a:sym typeface="Oswald"/>
            </a:endParaRPr>
          </a:p>
        </p:txBody>
      </p:sp>
      <p:pic>
        <p:nvPicPr>
          <p:cNvPr id="501" name="Google Shape;501;p68"/>
          <p:cNvPicPr preferRelativeResize="0"/>
          <p:nvPr/>
        </p:nvPicPr>
        <p:blipFill>
          <a:blip r:embed="rId3">
            <a:alphaModFix/>
          </a:blip>
          <a:stretch>
            <a:fillRect/>
          </a:stretch>
        </p:blipFill>
        <p:spPr>
          <a:xfrm>
            <a:off x="1746982" y="1229225"/>
            <a:ext cx="5981843" cy="309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05"/>
        <p:cNvGrpSpPr/>
        <p:nvPr/>
      </p:nvGrpSpPr>
      <p:grpSpPr>
        <a:xfrm>
          <a:off x="0" y="0"/>
          <a:ext cx="0" cy="0"/>
          <a:chOff x="0" y="0"/>
          <a:chExt cx="0" cy="0"/>
        </a:xfrm>
      </p:grpSpPr>
      <p:sp>
        <p:nvSpPr>
          <p:cNvPr id="506" name="Google Shape;506;p69"/>
          <p:cNvSpPr txBox="1"/>
          <p:nvPr/>
        </p:nvSpPr>
        <p:spPr>
          <a:xfrm>
            <a:off x="2890650" y="228075"/>
            <a:ext cx="32361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6EB"/>
                </a:solidFill>
                <a:latin typeface="Inter Medium"/>
                <a:ea typeface="Inter Medium"/>
                <a:cs typeface="Inter Medium"/>
                <a:sym typeface="Inter Medium"/>
              </a:rPr>
              <a:t>Kaggle Dataset(Small)</a:t>
            </a:r>
            <a:endParaRPr sz="2000">
              <a:solidFill>
                <a:srgbClr val="FFF6EB"/>
              </a:solidFill>
              <a:latin typeface="Inter Medium"/>
              <a:ea typeface="Inter Medium"/>
              <a:cs typeface="Inter Medium"/>
              <a:sym typeface="Inter Medium"/>
            </a:endParaRPr>
          </a:p>
        </p:txBody>
      </p:sp>
      <p:sp>
        <p:nvSpPr>
          <p:cNvPr id="507" name="Google Shape;507;p69"/>
          <p:cNvSpPr txBox="1"/>
          <p:nvPr/>
        </p:nvSpPr>
        <p:spPr>
          <a:xfrm>
            <a:off x="448725" y="3149375"/>
            <a:ext cx="8418900" cy="158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Accuracy &gt; 95% for all models</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Dynamic embeddings (from LM) have higher accuracy</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Static Embeddings –&gt; XGBoost &amp; Random Forest &gt; Logistic Regression</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Dynamic Embeddings --&gt; Logistic Regression &gt; XGBoost &amp; Random Forest</a:t>
            </a:r>
            <a:endParaRPr sz="17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700">
              <a:solidFill>
                <a:srgbClr val="FFF6EB"/>
              </a:solidFill>
              <a:latin typeface="Inter Medium"/>
              <a:ea typeface="Inter Medium"/>
              <a:cs typeface="Inter Medium"/>
              <a:sym typeface="Inter Medium"/>
            </a:endParaRPr>
          </a:p>
        </p:txBody>
      </p:sp>
      <p:pic>
        <p:nvPicPr>
          <p:cNvPr id="508" name="Google Shape;508;p69"/>
          <p:cNvPicPr preferRelativeResize="0"/>
          <p:nvPr/>
        </p:nvPicPr>
        <p:blipFill>
          <a:blip r:embed="rId3">
            <a:alphaModFix/>
          </a:blip>
          <a:stretch>
            <a:fillRect/>
          </a:stretch>
        </p:blipFill>
        <p:spPr>
          <a:xfrm>
            <a:off x="852150" y="906113"/>
            <a:ext cx="7313091" cy="21436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12"/>
        <p:cNvGrpSpPr/>
        <p:nvPr/>
      </p:nvGrpSpPr>
      <p:grpSpPr>
        <a:xfrm>
          <a:off x="0" y="0"/>
          <a:ext cx="0" cy="0"/>
          <a:chOff x="0" y="0"/>
          <a:chExt cx="0" cy="0"/>
        </a:xfrm>
      </p:grpSpPr>
      <p:sp>
        <p:nvSpPr>
          <p:cNvPr id="513" name="Google Shape;513;p70"/>
          <p:cNvSpPr txBox="1"/>
          <p:nvPr/>
        </p:nvSpPr>
        <p:spPr>
          <a:xfrm>
            <a:off x="3325050" y="204350"/>
            <a:ext cx="24939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6EB"/>
                </a:solidFill>
                <a:latin typeface="Inter Medium"/>
                <a:ea typeface="Inter Medium"/>
                <a:cs typeface="Inter Medium"/>
                <a:sym typeface="Inter Medium"/>
              </a:rPr>
              <a:t>Wiki Dataset(Big)</a:t>
            </a:r>
            <a:endParaRPr sz="2000">
              <a:solidFill>
                <a:srgbClr val="FFF6EB"/>
              </a:solidFill>
              <a:latin typeface="Inter Medium"/>
              <a:ea typeface="Inter Medium"/>
              <a:cs typeface="Inter Medium"/>
              <a:sym typeface="Inter Medium"/>
            </a:endParaRPr>
          </a:p>
        </p:txBody>
      </p:sp>
      <p:sp>
        <p:nvSpPr>
          <p:cNvPr id="514" name="Google Shape;514;p70"/>
          <p:cNvSpPr txBox="1"/>
          <p:nvPr/>
        </p:nvSpPr>
        <p:spPr>
          <a:xfrm>
            <a:off x="566250" y="3199875"/>
            <a:ext cx="8418900" cy="158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Worse Performance Overall</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Word2Vec (context-target)  &gt;  GloVe (word co-occurrence matrices)</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Dynamic Embeddings &gt; Static Embeddings</a:t>
            </a: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MLP performed the best</a:t>
            </a:r>
            <a:endParaRPr sz="17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700">
              <a:solidFill>
                <a:srgbClr val="FFF6EB"/>
              </a:solidFill>
              <a:latin typeface="Inter Medium"/>
              <a:ea typeface="Inter Medium"/>
              <a:cs typeface="Inter Medium"/>
              <a:sym typeface="Inter Medium"/>
            </a:endParaRPr>
          </a:p>
        </p:txBody>
      </p:sp>
      <p:pic>
        <p:nvPicPr>
          <p:cNvPr id="515" name="Google Shape;515;p70"/>
          <p:cNvPicPr preferRelativeResize="0"/>
          <p:nvPr/>
        </p:nvPicPr>
        <p:blipFill>
          <a:blip r:embed="rId3">
            <a:alphaModFix/>
          </a:blip>
          <a:stretch>
            <a:fillRect/>
          </a:stretch>
        </p:blipFill>
        <p:spPr>
          <a:xfrm>
            <a:off x="727200" y="979438"/>
            <a:ext cx="7544403" cy="202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632175" y="507000"/>
            <a:ext cx="81831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a:solidFill>
                  <a:srgbClr val="FFF6EB"/>
                </a:solidFill>
                <a:latin typeface="Oswald"/>
                <a:ea typeface="Oswald"/>
                <a:cs typeface="Oswald"/>
                <a:sym typeface="Oswald"/>
              </a:rPr>
              <a:t>Results - Fine-tuning Language Model</a:t>
            </a:r>
            <a:endParaRPr sz="4000">
              <a:solidFill>
                <a:srgbClr val="FFF6EB"/>
              </a:solidFill>
              <a:latin typeface="Oswald"/>
              <a:ea typeface="Oswald"/>
              <a:cs typeface="Oswald"/>
              <a:sym typeface="Oswald"/>
            </a:endParaRPr>
          </a:p>
        </p:txBody>
      </p:sp>
      <p:pic>
        <p:nvPicPr>
          <p:cNvPr id="521" name="Google Shape;521;p71"/>
          <p:cNvPicPr preferRelativeResize="0"/>
          <p:nvPr/>
        </p:nvPicPr>
        <p:blipFill>
          <a:blip r:embed="rId3">
            <a:alphaModFix/>
          </a:blip>
          <a:stretch>
            <a:fillRect/>
          </a:stretch>
        </p:blipFill>
        <p:spPr>
          <a:xfrm>
            <a:off x="1845875" y="1537775"/>
            <a:ext cx="5911850" cy="303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25"/>
        <p:cNvGrpSpPr/>
        <p:nvPr/>
      </p:nvGrpSpPr>
      <p:grpSpPr>
        <a:xfrm>
          <a:off x="0" y="0"/>
          <a:ext cx="0" cy="0"/>
          <a:chOff x="0" y="0"/>
          <a:chExt cx="0" cy="0"/>
        </a:xfrm>
      </p:grpSpPr>
      <p:sp>
        <p:nvSpPr>
          <p:cNvPr id="526" name="Google Shape;526;p72"/>
          <p:cNvSpPr txBox="1"/>
          <p:nvPr/>
        </p:nvSpPr>
        <p:spPr>
          <a:xfrm>
            <a:off x="2890650" y="228075"/>
            <a:ext cx="32361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6EB"/>
                </a:solidFill>
                <a:latin typeface="Inter Medium"/>
                <a:ea typeface="Inter Medium"/>
                <a:cs typeface="Inter Medium"/>
                <a:sym typeface="Inter Medium"/>
              </a:rPr>
              <a:t>Kaggle Dataset(Small)</a:t>
            </a:r>
            <a:endParaRPr sz="2000">
              <a:solidFill>
                <a:srgbClr val="FFF6EB"/>
              </a:solidFill>
              <a:latin typeface="Inter Medium"/>
              <a:ea typeface="Inter Medium"/>
              <a:cs typeface="Inter Medium"/>
              <a:sym typeface="Inter Medium"/>
            </a:endParaRPr>
          </a:p>
        </p:txBody>
      </p:sp>
      <p:sp>
        <p:nvSpPr>
          <p:cNvPr id="527" name="Google Shape;527;p72"/>
          <p:cNvSpPr txBox="1"/>
          <p:nvPr/>
        </p:nvSpPr>
        <p:spPr>
          <a:xfrm>
            <a:off x="448725" y="3149375"/>
            <a:ext cx="8418900" cy="158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"Freeze Parameters" setting = MLP(fixed language model's embeddings)</a:t>
            </a:r>
            <a:endParaRPr sz="1700">
              <a:solidFill>
                <a:srgbClr val="FFF6EB"/>
              </a:solidFill>
              <a:latin typeface="Inter Medium"/>
              <a:ea typeface="Inter Medium"/>
              <a:cs typeface="Inter Medium"/>
              <a:sym typeface="Inter Medium"/>
            </a:endParaRPr>
          </a:p>
          <a:p>
            <a:pPr marL="457200" lvl="0" indent="0" algn="l" rtl="0">
              <a:spcBef>
                <a:spcPts val="0"/>
              </a:spcBef>
              <a:spcAft>
                <a:spcPts val="0"/>
              </a:spcAft>
              <a:buNone/>
            </a:pP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Fine-tuning Process resulted in better accuracy</a:t>
            </a:r>
            <a:endParaRPr sz="17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700">
              <a:solidFill>
                <a:srgbClr val="FFF6EB"/>
              </a:solidFill>
              <a:latin typeface="Inter Medium"/>
              <a:ea typeface="Inter Medium"/>
              <a:cs typeface="Inter Medium"/>
              <a:sym typeface="Inter Medium"/>
            </a:endParaRPr>
          </a:p>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Fine-tuning not significant</a:t>
            </a:r>
            <a:endParaRPr sz="17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700">
              <a:solidFill>
                <a:srgbClr val="FFF6EB"/>
              </a:solidFill>
              <a:latin typeface="Inter Medium"/>
              <a:ea typeface="Inter Medium"/>
              <a:cs typeface="Inter Medium"/>
              <a:sym typeface="Inter Medium"/>
            </a:endParaRPr>
          </a:p>
        </p:txBody>
      </p:sp>
      <p:pic>
        <p:nvPicPr>
          <p:cNvPr id="528" name="Google Shape;528;p72"/>
          <p:cNvPicPr preferRelativeResize="0"/>
          <p:nvPr/>
        </p:nvPicPr>
        <p:blipFill>
          <a:blip r:embed="rId3">
            <a:alphaModFix/>
          </a:blip>
          <a:stretch>
            <a:fillRect/>
          </a:stretch>
        </p:blipFill>
        <p:spPr>
          <a:xfrm>
            <a:off x="855863" y="847038"/>
            <a:ext cx="7305675" cy="214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32"/>
        <p:cNvGrpSpPr/>
        <p:nvPr/>
      </p:nvGrpSpPr>
      <p:grpSpPr>
        <a:xfrm>
          <a:off x="0" y="0"/>
          <a:ext cx="0" cy="0"/>
          <a:chOff x="0" y="0"/>
          <a:chExt cx="0" cy="0"/>
        </a:xfrm>
      </p:grpSpPr>
      <p:sp>
        <p:nvSpPr>
          <p:cNvPr id="533" name="Google Shape;533;p73"/>
          <p:cNvSpPr txBox="1"/>
          <p:nvPr/>
        </p:nvSpPr>
        <p:spPr>
          <a:xfrm>
            <a:off x="3325063" y="241375"/>
            <a:ext cx="24939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6EB"/>
                </a:solidFill>
                <a:latin typeface="Inter Medium"/>
                <a:ea typeface="Inter Medium"/>
                <a:cs typeface="Inter Medium"/>
                <a:sym typeface="Inter Medium"/>
              </a:rPr>
              <a:t>Wiki Dataset(Big)</a:t>
            </a:r>
            <a:endParaRPr sz="2000">
              <a:solidFill>
                <a:srgbClr val="FFF6EB"/>
              </a:solidFill>
              <a:latin typeface="Inter Medium"/>
              <a:ea typeface="Inter Medium"/>
              <a:cs typeface="Inter Medium"/>
              <a:sym typeface="Inter Medium"/>
            </a:endParaRPr>
          </a:p>
        </p:txBody>
      </p:sp>
      <p:sp>
        <p:nvSpPr>
          <p:cNvPr id="534" name="Google Shape;534;p73"/>
          <p:cNvSpPr txBox="1"/>
          <p:nvPr/>
        </p:nvSpPr>
        <p:spPr>
          <a:xfrm>
            <a:off x="484900" y="3299300"/>
            <a:ext cx="8418900" cy="158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Similar to Kaggle</a:t>
            </a:r>
            <a:endParaRPr sz="17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700">
              <a:solidFill>
                <a:srgbClr val="FFF6EB"/>
              </a:solidFill>
              <a:latin typeface="Inter Medium"/>
              <a:ea typeface="Inter Medium"/>
              <a:cs typeface="Inter Medium"/>
              <a:sym typeface="Inter Medium"/>
            </a:endParaRPr>
          </a:p>
        </p:txBody>
      </p:sp>
      <p:pic>
        <p:nvPicPr>
          <p:cNvPr id="535" name="Google Shape;535;p73"/>
          <p:cNvPicPr preferRelativeResize="0"/>
          <p:nvPr/>
        </p:nvPicPr>
        <p:blipFill>
          <a:blip r:embed="rId3">
            <a:alphaModFix/>
          </a:blip>
          <a:stretch>
            <a:fillRect/>
          </a:stretch>
        </p:blipFill>
        <p:spPr>
          <a:xfrm>
            <a:off x="878813" y="1088188"/>
            <a:ext cx="7096125" cy="212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39"/>
        <p:cNvGrpSpPr/>
        <p:nvPr/>
      </p:nvGrpSpPr>
      <p:grpSpPr>
        <a:xfrm>
          <a:off x="0" y="0"/>
          <a:ext cx="0" cy="0"/>
          <a:chOff x="0" y="0"/>
          <a:chExt cx="0" cy="0"/>
        </a:xfrm>
      </p:grpSpPr>
      <p:sp>
        <p:nvSpPr>
          <p:cNvPr id="540" name="Google Shape;540;p74"/>
          <p:cNvSpPr txBox="1"/>
          <p:nvPr/>
        </p:nvSpPr>
        <p:spPr>
          <a:xfrm>
            <a:off x="1254450" y="155825"/>
            <a:ext cx="66351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6EB"/>
                </a:solidFill>
                <a:latin typeface="Inter Medium"/>
                <a:ea typeface="Inter Medium"/>
                <a:cs typeface="Inter Medium"/>
                <a:sym typeface="Inter Medium"/>
              </a:rPr>
              <a:t>Sensitivity Study: Influence of Training-Set Fraction</a:t>
            </a:r>
            <a:endParaRPr sz="2000">
              <a:solidFill>
                <a:srgbClr val="FFF6EB"/>
              </a:solidFill>
              <a:latin typeface="Inter Medium"/>
              <a:ea typeface="Inter Medium"/>
              <a:cs typeface="Inter Medium"/>
              <a:sym typeface="Inter Medium"/>
            </a:endParaRPr>
          </a:p>
        </p:txBody>
      </p:sp>
      <p:sp>
        <p:nvSpPr>
          <p:cNvPr id="541" name="Google Shape;541;p74"/>
          <p:cNvSpPr txBox="1"/>
          <p:nvPr/>
        </p:nvSpPr>
        <p:spPr>
          <a:xfrm>
            <a:off x="430675" y="3854875"/>
            <a:ext cx="8418900" cy="158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6EB"/>
              </a:buClr>
              <a:buSzPts val="1700"/>
              <a:buFont typeface="Inter Medium"/>
              <a:buChar char="●"/>
            </a:pPr>
            <a:r>
              <a:rPr lang="en" sz="1700">
                <a:solidFill>
                  <a:srgbClr val="FFF6EB"/>
                </a:solidFill>
                <a:latin typeface="Inter Medium"/>
                <a:ea typeface="Inter Medium"/>
                <a:cs typeface="Inter Medium"/>
                <a:sym typeface="Inter Medium"/>
              </a:rPr>
              <a:t>Training Set Fraction      –&gt; Accuracy     (small)</a:t>
            </a:r>
            <a:endParaRPr sz="1700">
              <a:solidFill>
                <a:srgbClr val="FFF6EB"/>
              </a:solidFill>
              <a:latin typeface="Inter Medium"/>
              <a:ea typeface="Inter Medium"/>
              <a:cs typeface="Inter Medium"/>
              <a:sym typeface="Inter Medium"/>
            </a:endParaRPr>
          </a:p>
          <a:p>
            <a:pPr marL="457200" lvl="0" indent="0" algn="l" rtl="0">
              <a:spcBef>
                <a:spcPts val="0"/>
              </a:spcBef>
              <a:spcAft>
                <a:spcPts val="0"/>
              </a:spcAft>
              <a:buNone/>
            </a:pPr>
            <a:r>
              <a:rPr lang="en" sz="1700">
                <a:solidFill>
                  <a:srgbClr val="FFF6EB"/>
                </a:solidFill>
                <a:latin typeface="Inter Medium"/>
                <a:ea typeface="Inter Medium"/>
                <a:cs typeface="Inter Medium"/>
                <a:sym typeface="Inter Medium"/>
              </a:rPr>
              <a:t>—&gt; Embeddings(from LM) 👍 —&gt; small fraction data enough</a:t>
            </a:r>
            <a:endParaRPr sz="1700">
              <a:solidFill>
                <a:srgbClr val="FFF6EB"/>
              </a:solidFill>
              <a:latin typeface="Inter Medium"/>
              <a:ea typeface="Inter Medium"/>
              <a:cs typeface="Inter Medium"/>
              <a:sym typeface="Inter Medium"/>
            </a:endParaRPr>
          </a:p>
        </p:txBody>
      </p:sp>
      <p:sp>
        <p:nvSpPr>
          <p:cNvPr id="542" name="Google Shape;542;p74"/>
          <p:cNvSpPr/>
          <p:nvPr/>
        </p:nvSpPr>
        <p:spPr>
          <a:xfrm>
            <a:off x="3152725" y="3908700"/>
            <a:ext cx="253200" cy="2892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543" name="Google Shape;543;p74"/>
          <p:cNvSpPr/>
          <p:nvPr/>
        </p:nvSpPr>
        <p:spPr>
          <a:xfrm>
            <a:off x="4788850" y="3908700"/>
            <a:ext cx="253200" cy="2892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pic>
        <p:nvPicPr>
          <p:cNvPr id="544" name="Google Shape;544;p74"/>
          <p:cNvPicPr preferRelativeResize="0"/>
          <p:nvPr/>
        </p:nvPicPr>
        <p:blipFill>
          <a:blip r:embed="rId3">
            <a:alphaModFix/>
          </a:blip>
          <a:stretch>
            <a:fillRect/>
          </a:stretch>
        </p:blipFill>
        <p:spPr>
          <a:xfrm>
            <a:off x="1109325" y="734217"/>
            <a:ext cx="6383699" cy="30784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32175" y="226775"/>
            <a:ext cx="81831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a:solidFill>
                  <a:srgbClr val="FFF6EB"/>
                </a:solidFill>
                <a:latin typeface="Oswald"/>
                <a:ea typeface="Oswald"/>
                <a:cs typeface="Oswald"/>
                <a:sym typeface="Oswald"/>
              </a:rPr>
              <a:t>Results - Embeddings Visualization</a:t>
            </a:r>
            <a:endParaRPr sz="4000">
              <a:solidFill>
                <a:srgbClr val="FFF6EB"/>
              </a:solidFill>
              <a:latin typeface="Oswald"/>
              <a:ea typeface="Oswald"/>
              <a:cs typeface="Oswald"/>
              <a:sym typeface="Oswald"/>
            </a:endParaRPr>
          </a:p>
        </p:txBody>
      </p:sp>
      <p:pic>
        <p:nvPicPr>
          <p:cNvPr id="550" name="Google Shape;550;p75"/>
          <p:cNvPicPr preferRelativeResize="0"/>
          <p:nvPr/>
        </p:nvPicPr>
        <p:blipFill>
          <a:blip r:embed="rId3">
            <a:alphaModFix/>
          </a:blip>
          <a:stretch>
            <a:fillRect/>
          </a:stretch>
        </p:blipFill>
        <p:spPr>
          <a:xfrm>
            <a:off x="1634875" y="953675"/>
            <a:ext cx="5607600" cy="388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54"/>
        <p:cNvGrpSpPr/>
        <p:nvPr/>
      </p:nvGrpSpPr>
      <p:grpSpPr>
        <a:xfrm>
          <a:off x="0" y="0"/>
          <a:ext cx="0" cy="0"/>
          <a:chOff x="0" y="0"/>
          <a:chExt cx="0" cy="0"/>
        </a:xfrm>
      </p:grpSpPr>
      <p:pic>
        <p:nvPicPr>
          <p:cNvPr id="555" name="Google Shape;555;p76"/>
          <p:cNvPicPr preferRelativeResize="0"/>
          <p:nvPr/>
        </p:nvPicPr>
        <p:blipFill>
          <a:blip r:embed="rId3">
            <a:alphaModFix/>
          </a:blip>
          <a:stretch>
            <a:fillRect/>
          </a:stretch>
        </p:blipFill>
        <p:spPr>
          <a:xfrm>
            <a:off x="867463" y="134275"/>
            <a:ext cx="7191375" cy="1419225"/>
          </a:xfrm>
          <a:prstGeom prst="rect">
            <a:avLst/>
          </a:prstGeom>
          <a:noFill/>
          <a:ln>
            <a:noFill/>
          </a:ln>
        </p:spPr>
      </p:pic>
      <p:pic>
        <p:nvPicPr>
          <p:cNvPr id="556" name="Google Shape;556;p76"/>
          <p:cNvPicPr preferRelativeResize="0"/>
          <p:nvPr/>
        </p:nvPicPr>
        <p:blipFill>
          <a:blip r:embed="rId4">
            <a:alphaModFix/>
          </a:blip>
          <a:stretch>
            <a:fillRect/>
          </a:stretch>
        </p:blipFill>
        <p:spPr>
          <a:xfrm>
            <a:off x="99775" y="1887300"/>
            <a:ext cx="2921075" cy="2492075"/>
          </a:xfrm>
          <a:prstGeom prst="rect">
            <a:avLst/>
          </a:prstGeom>
          <a:noFill/>
          <a:ln>
            <a:noFill/>
          </a:ln>
        </p:spPr>
      </p:pic>
      <p:pic>
        <p:nvPicPr>
          <p:cNvPr id="557" name="Google Shape;557;p76"/>
          <p:cNvPicPr preferRelativeResize="0"/>
          <p:nvPr/>
        </p:nvPicPr>
        <p:blipFill>
          <a:blip r:embed="rId5">
            <a:alphaModFix/>
          </a:blip>
          <a:stretch>
            <a:fillRect/>
          </a:stretch>
        </p:blipFill>
        <p:spPr>
          <a:xfrm>
            <a:off x="3020850" y="1887300"/>
            <a:ext cx="3053292" cy="2492075"/>
          </a:xfrm>
          <a:prstGeom prst="rect">
            <a:avLst/>
          </a:prstGeom>
          <a:noFill/>
          <a:ln>
            <a:noFill/>
          </a:ln>
        </p:spPr>
      </p:pic>
      <p:pic>
        <p:nvPicPr>
          <p:cNvPr id="558" name="Google Shape;558;p76"/>
          <p:cNvPicPr preferRelativeResize="0"/>
          <p:nvPr/>
        </p:nvPicPr>
        <p:blipFill>
          <a:blip r:embed="rId6">
            <a:alphaModFix/>
          </a:blip>
          <a:stretch>
            <a:fillRect/>
          </a:stretch>
        </p:blipFill>
        <p:spPr>
          <a:xfrm>
            <a:off x="6074150" y="1887300"/>
            <a:ext cx="3053300" cy="249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62"/>
        <p:cNvGrpSpPr/>
        <p:nvPr/>
      </p:nvGrpSpPr>
      <p:grpSpPr>
        <a:xfrm>
          <a:off x="0" y="0"/>
          <a:ext cx="0" cy="0"/>
          <a:chOff x="0" y="0"/>
          <a:chExt cx="0" cy="0"/>
        </a:xfrm>
      </p:grpSpPr>
      <p:sp>
        <p:nvSpPr>
          <p:cNvPr id="563" name="Google Shape;563;p77"/>
          <p:cNvSpPr txBox="1"/>
          <p:nvPr/>
        </p:nvSpPr>
        <p:spPr>
          <a:xfrm>
            <a:off x="421625" y="1351350"/>
            <a:ext cx="7737900" cy="244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800">
                <a:solidFill>
                  <a:srgbClr val="FFF6EB"/>
                </a:solidFill>
                <a:latin typeface="Inter Medium"/>
                <a:ea typeface="Inter Medium"/>
                <a:cs typeface="Inter Medium"/>
                <a:sym typeface="Inter Medium"/>
              </a:rPr>
              <a:t>Embedding Performance(TSNE used)</a:t>
            </a:r>
            <a:endParaRPr sz="1800">
              <a:solidFill>
                <a:srgbClr val="FFF6EB"/>
              </a:solidFill>
              <a:latin typeface="Inter Medium"/>
              <a:ea typeface="Inter Medium"/>
              <a:cs typeface="Inter Medium"/>
              <a:sym typeface="Inter Medium"/>
            </a:endParaRPr>
          </a:p>
          <a:p>
            <a:pPr marL="457200" lvl="0" indent="-342900" algn="l" rtl="0">
              <a:spcBef>
                <a:spcPts val="0"/>
              </a:spcBef>
              <a:spcAft>
                <a:spcPts val="0"/>
              </a:spcAft>
              <a:buClr>
                <a:srgbClr val="FFF6EB"/>
              </a:buClr>
              <a:buSzPts val="1800"/>
              <a:buFont typeface="Inter Medium"/>
              <a:buChar char="●"/>
            </a:pPr>
            <a:r>
              <a:rPr lang="en" sz="1800">
                <a:solidFill>
                  <a:srgbClr val="FFF6EB"/>
                </a:solidFill>
                <a:latin typeface="Inter Medium"/>
                <a:ea typeface="Inter Medium"/>
                <a:cs typeface="Inter Medium"/>
                <a:sym typeface="Inter Medium"/>
              </a:rPr>
              <a:t>Word2vec, GLoVe, BERT –&gt; Clear Split</a:t>
            </a:r>
            <a:endParaRPr sz="1800">
              <a:solidFill>
                <a:srgbClr val="FFF6EB"/>
              </a:solidFill>
              <a:latin typeface="Inter Medium"/>
              <a:ea typeface="Inter Medium"/>
              <a:cs typeface="Inter Medium"/>
              <a:sym typeface="Inter Medium"/>
            </a:endParaRPr>
          </a:p>
          <a:p>
            <a:pPr marL="457200" lvl="0" indent="-342900" algn="l" rtl="0">
              <a:spcBef>
                <a:spcPts val="0"/>
              </a:spcBef>
              <a:spcAft>
                <a:spcPts val="0"/>
              </a:spcAft>
              <a:buClr>
                <a:srgbClr val="FFF6EB"/>
              </a:buClr>
              <a:buSzPts val="1800"/>
              <a:buFont typeface="Inter Medium"/>
              <a:buChar char="●"/>
            </a:pPr>
            <a:r>
              <a:rPr lang="en" sz="1800">
                <a:solidFill>
                  <a:srgbClr val="FFF6EB"/>
                </a:solidFill>
                <a:latin typeface="Inter Medium"/>
                <a:ea typeface="Inter Medium"/>
                <a:cs typeface="Inter Medium"/>
                <a:sym typeface="Inter Medium"/>
              </a:rPr>
              <a:t>BERT: Linear Separable Representations </a:t>
            </a:r>
            <a:endParaRPr sz="1800">
              <a:solidFill>
                <a:srgbClr val="FFF6EB"/>
              </a:solidFill>
              <a:latin typeface="Inter Medium"/>
              <a:ea typeface="Inter Medium"/>
              <a:cs typeface="Inter Medium"/>
              <a:sym typeface="Inter Medium"/>
            </a:endParaRPr>
          </a:p>
          <a:p>
            <a:pPr marL="457200" lvl="0" indent="0" algn="l" rtl="0">
              <a:spcBef>
                <a:spcPts val="0"/>
              </a:spcBef>
              <a:spcAft>
                <a:spcPts val="0"/>
              </a:spcAft>
              <a:buNone/>
            </a:pPr>
            <a:r>
              <a:rPr lang="en" sz="1800">
                <a:solidFill>
                  <a:srgbClr val="FFF6EB"/>
                </a:solidFill>
                <a:latin typeface="Inter Medium"/>
                <a:ea typeface="Inter Medium"/>
                <a:cs typeface="Inter Medium"/>
                <a:sym typeface="Inter Medium"/>
              </a:rPr>
              <a:t>-&gt; Best Result👍</a:t>
            </a:r>
            <a:endParaRPr sz="1800">
              <a:solidFill>
                <a:srgbClr val="FFF6EB"/>
              </a:solidFill>
              <a:latin typeface="Inter Medium"/>
              <a:ea typeface="Inter Medium"/>
              <a:cs typeface="Inter Medium"/>
              <a:sym typeface="Inter Medium"/>
            </a:endParaRPr>
          </a:p>
          <a:p>
            <a:pPr marL="0" lvl="0" indent="0" algn="l" rtl="0">
              <a:spcBef>
                <a:spcPts val="0"/>
              </a:spcBef>
              <a:spcAft>
                <a:spcPts val="0"/>
              </a:spcAft>
              <a:buNone/>
            </a:pPr>
            <a:endParaRPr sz="1800">
              <a:solidFill>
                <a:srgbClr val="FFF6EB"/>
              </a:solidFill>
              <a:latin typeface="Inter Medium"/>
              <a:ea typeface="Inter Medium"/>
              <a:cs typeface="Inter Medium"/>
              <a:sym typeface="Inter Medium"/>
            </a:endParaRPr>
          </a:p>
          <a:p>
            <a:pPr marL="0" lvl="0" indent="457200" algn="l" rtl="0">
              <a:spcBef>
                <a:spcPts val="0"/>
              </a:spcBef>
              <a:spcAft>
                <a:spcPts val="0"/>
              </a:spcAft>
              <a:buNone/>
            </a:pPr>
            <a:r>
              <a:rPr lang="en" sz="1800">
                <a:solidFill>
                  <a:srgbClr val="FFF6EB"/>
                </a:solidFill>
                <a:latin typeface="Inter Medium"/>
                <a:ea typeface="Inter Medium"/>
                <a:cs typeface="Inter Medium"/>
                <a:sym typeface="Inter Medium"/>
              </a:rPr>
              <a:t>Case Study: Word2Vec form tight node cluster</a:t>
            </a:r>
            <a:endParaRPr sz="1800">
              <a:solidFill>
                <a:srgbClr val="FFF6EB"/>
              </a:solidFill>
              <a:latin typeface="Inter Medium"/>
              <a:ea typeface="Inter Medium"/>
              <a:cs typeface="Inter Medium"/>
              <a:sym typeface="Inter Medium"/>
            </a:endParaRPr>
          </a:p>
          <a:p>
            <a:pPr marL="457200" lvl="0" indent="-342900" algn="l" rtl="0">
              <a:spcBef>
                <a:spcPts val="0"/>
              </a:spcBef>
              <a:spcAft>
                <a:spcPts val="0"/>
              </a:spcAft>
              <a:buClr>
                <a:srgbClr val="FFF6EB"/>
              </a:buClr>
              <a:buSzPts val="1800"/>
              <a:buFont typeface="Inter Medium"/>
              <a:buChar char="●"/>
            </a:pPr>
            <a:r>
              <a:rPr lang="en" sz="1800">
                <a:solidFill>
                  <a:srgbClr val="FFF6EB"/>
                </a:solidFill>
                <a:latin typeface="Inter Medium"/>
                <a:ea typeface="Inter Medium"/>
                <a:cs typeface="Inter Medium"/>
                <a:sym typeface="Inter Medium"/>
              </a:rPr>
              <a:t>Clusters form explicit topics</a:t>
            </a:r>
            <a:endParaRPr sz="1800">
              <a:solidFill>
                <a:srgbClr val="FFF6EB"/>
              </a:solidFill>
              <a:latin typeface="Inter Medium"/>
              <a:ea typeface="Inter Medium"/>
              <a:cs typeface="Inter Medium"/>
              <a:sym typeface="Inter Medium"/>
            </a:endParaRPr>
          </a:p>
          <a:p>
            <a:pPr marL="457200" lvl="0" indent="-342900" algn="l" rtl="0">
              <a:spcBef>
                <a:spcPts val="0"/>
              </a:spcBef>
              <a:spcAft>
                <a:spcPts val="0"/>
              </a:spcAft>
              <a:buClr>
                <a:srgbClr val="FFF6EB"/>
              </a:buClr>
              <a:buSzPts val="1800"/>
              <a:buFont typeface="Inter Medium"/>
              <a:buChar char="●"/>
            </a:pPr>
            <a:r>
              <a:rPr lang="en" sz="1800">
                <a:solidFill>
                  <a:srgbClr val="FFF6EB"/>
                </a:solidFill>
                <a:latin typeface="Inter Medium"/>
                <a:ea typeface="Inter Medium"/>
                <a:cs typeface="Inter Medium"/>
                <a:sym typeface="Inter Medium"/>
              </a:rPr>
              <a:t>Word2vec &amp; GLoVe &gt;  BERT</a:t>
            </a:r>
            <a:endParaRPr sz="1800">
              <a:solidFill>
                <a:srgbClr val="FFF6EB"/>
              </a:solidFill>
              <a:latin typeface="Inter Medium"/>
              <a:ea typeface="Inter Medium"/>
              <a:cs typeface="Inter Medium"/>
              <a:sym typeface="Inter Medium"/>
            </a:endParaRPr>
          </a:p>
        </p:txBody>
      </p:sp>
      <p:sp>
        <p:nvSpPr>
          <p:cNvPr id="564" name="Google Shape;564;p77"/>
          <p:cNvSpPr txBox="1"/>
          <p:nvPr/>
        </p:nvSpPr>
        <p:spPr>
          <a:xfrm>
            <a:off x="3400200" y="364775"/>
            <a:ext cx="2070000" cy="10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rgbClr val="FFF6EB"/>
                </a:solidFill>
                <a:latin typeface="Inter Medium"/>
                <a:ea typeface="Inter Medium"/>
                <a:cs typeface="Inter Medium"/>
                <a:sym typeface="Inter Medium"/>
              </a:rPr>
              <a:t>Findings</a:t>
            </a:r>
            <a:endParaRPr sz="3100">
              <a:solidFill>
                <a:srgbClr val="FFF6EB"/>
              </a:solidFill>
              <a:latin typeface="Inter Medium"/>
              <a:ea typeface="Inter Medium"/>
              <a:cs typeface="Inter Medium"/>
              <a:sym typeface="Inter Medium"/>
            </a:endParaRPr>
          </a:p>
        </p:txBody>
      </p:sp>
      <p:pic>
        <p:nvPicPr>
          <p:cNvPr id="565" name="Google Shape;565;p77"/>
          <p:cNvPicPr preferRelativeResize="0"/>
          <p:nvPr/>
        </p:nvPicPr>
        <p:blipFill>
          <a:blip r:embed="rId3">
            <a:alphaModFix/>
          </a:blip>
          <a:stretch>
            <a:fillRect/>
          </a:stretch>
        </p:blipFill>
        <p:spPr>
          <a:xfrm>
            <a:off x="6076700" y="853325"/>
            <a:ext cx="2814200" cy="308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566250" y="408150"/>
            <a:ext cx="8011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6EB"/>
                </a:solidFill>
                <a:latin typeface="Oswald"/>
                <a:ea typeface="Oswald"/>
                <a:cs typeface="Oswald"/>
                <a:sym typeface="Oswald"/>
              </a:rPr>
              <a:t>Addressing the Challenges of Large Language Models</a:t>
            </a:r>
            <a:endParaRPr>
              <a:solidFill>
                <a:srgbClr val="FFF6EB"/>
              </a:solidFill>
              <a:latin typeface="Oswald"/>
              <a:ea typeface="Oswald"/>
              <a:cs typeface="Oswald"/>
              <a:sym typeface="Oswald"/>
            </a:endParaRPr>
          </a:p>
        </p:txBody>
      </p:sp>
      <p:sp>
        <p:nvSpPr>
          <p:cNvPr id="438" name="Google Shape;438;p60"/>
          <p:cNvSpPr txBox="1">
            <a:spLocks noGrp="1"/>
          </p:cNvSpPr>
          <p:nvPr>
            <p:ph type="body" idx="1"/>
          </p:nvPr>
        </p:nvSpPr>
        <p:spPr>
          <a:xfrm>
            <a:off x="650850" y="1987200"/>
            <a:ext cx="3776700" cy="27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6E4E1"/>
                </a:solidFill>
                <a:latin typeface="Merriweather"/>
                <a:ea typeface="Merriweather"/>
                <a:cs typeface="Merriweather"/>
                <a:sym typeface="Merriweather"/>
              </a:rPr>
              <a:t>Large language models (LLMs) are gaining popularity in various applications. </a:t>
            </a:r>
            <a:endParaRPr>
              <a:solidFill>
                <a:srgbClr val="E6E4E1"/>
              </a:solidFill>
              <a:latin typeface="Merriweather"/>
              <a:ea typeface="Merriweather"/>
              <a:cs typeface="Merriweather"/>
              <a:sym typeface="Merriweather"/>
            </a:endParaRPr>
          </a:p>
          <a:p>
            <a:pPr marL="457200" lvl="0" indent="-317500" algn="l" rtl="0">
              <a:spcBef>
                <a:spcPts val="1200"/>
              </a:spcBef>
              <a:spcAft>
                <a:spcPts val="0"/>
              </a:spcAft>
              <a:buClr>
                <a:srgbClr val="E6E4E1"/>
              </a:buClr>
              <a:buSzPts val="1400"/>
              <a:buFont typeface="Merriweather"/>
              <a:buChar char="●"/>
            </a:pPr>
            <a:r>
              <a:rPr lang="en">
                <a:solidFill>
                  <a:srgbClr val="E6E4E1"/>
                </a:solidFill>
                <a:latin typeface="Merriweather"/>
                <a:ea typeface="Merriweather"/>
                <a:cs typeface="Merriweather"/>
                <a:sym typeface="Merriweather"/>
              </a:rPr>
              <a:t>Powerful</a:t>
            </a:r>
            <a:endParaRPr>
              <a:solidFill>
                <a:srgbClr val="E6E4E1"/>
              </a:solidFill>
              <a:latin typeface="Merriweather"/>
              <a:ea typeface="Merriweather"/>
              <a:cs typeface="Merriweather"/>
              <a:sym typeface="Merriweather"/>
            </a:endParaRPr>
          </a:p>
          <a:p>
            <a:pPr marL="457200" lvl="0" indent="-317500" algn="l" rtl="0">
              <a:spcBef>
                <a:spcPts val="0"/>
              </a:spcBef>
              <a:spcAft>
                <a:spcPts val="0"/>
              </a:spcAft>
              <a:buClr>
                <a:srgbClr val="E6E4E1"/>
              </a:buClr>
              <a:buSzPts val="1400"/>
              <a:buFont typeface="Merriweather"/>
              <a:buChar char="●"/>
            </a:pPr>
            <a:r>
              <a:rPr lang="en">
                <a:solidFill>
                  <a:srgbClr val="E6E4E1"/>
                </a:solidFill>
                <a:latin typeface="Merriweather"/>
                <a:ea typeface="Merriweather"/>
                <a:cs typeface="Merriweather"/>
                <a:sym typeface="Merriweather"/>
              </a:rPr>
              <a:t>Hard to differentiate between human-written ones</a:t>
            </a:r>
            <a:endParaRPr>
              <a:solidFill>
                <a:srgbClr val="E6E4E1"/>
              </a:solidFill>
              <a:latin typeface="Merriweather"/>
              <a:ea typeface="Merriweather"/>
              <a:cs typeface="Merriweather"/>
              <a:sym typeface="Merriweather"/>
            </a:endParaRPr>
          </a:p>
        </p:txBody>
      </p:sp>
      <p:sp>
        <p:nvSpPr>
          <p:cNvPr id="439" name="Google Shape;439;p60"/>
          <p:cNvSpPr txBox="1">
            <a:spLocks noGrp="1"/>
          </p:cNvSpPr>
          <p:nvPr>
            <p:ph type="body" idx="2"/>
          </p:nvPr>
        </p:nvSpPr>
        <p:spPr>
          <a:xfrm>
            <a:off x="4845450" y="1987200"/>
            <a:ext cx="4101000" cy="276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E6E4E1"/>
              </a:buClr>
              <a:buSzPts val="1400"/>
              <a:buFont typeface="Merriweather"/>
              <a:buChar char="●"/>
            </a:pPr>
            <a:r>
              <a:rPr lang="en">
                <a:solidFill>
                  <a:srgbClr val="E6E4E1"/>
                </a:solidFill>
                <a:latin typeface="Merriweather"/>
                <a:ea typeface="Merriweather"/>
                <a:cs typeface="Merriweather"/>
                <a:sym typeface="Merriweather"/>
              </a:rPr>
              <a:t>Utilizing advanced algorithms and models for detecting LLM-generated texts </a:t>
            </a:r>
            <a:endParaRPr>
              <a:solidFill>
                <a:srgbClr val="E6E4E1"/>
              </a:solidFill>
              <a:latin typeface="Merriweather"/>
              <a:ea typeface="Merriweather"/>
              <a:cs typeface="Merriweather"/>
              <a:sym typeface="Merriweather"/>
            </a:endParaRPr>
          </a:p>
          <a:p>
            <a:pPr marL="457200" lvl="0" indent="0" algn="l" rtl="0">
              <a:spcBef>
                <a:spcPts val="1200"/>
              </a:spcBef>
              <a:spcAft>
                <a:spcPts val="1200"/>
              </a:spcAft>
              <a:buNone/>
            </a:pPr>
            <a:endParaRPr>
              <a:solidFill>
                <a:srgbClr val="E6E4E1"/>
              </a:solidFill>
              <a:latin typeface="Merriweather"/>
              <a:ea typeface="Merriweather"/>
              <a:cs typeface="Merriweather"/>
              <a:sym typeface="Merriweather"/>
            </a:endParaRPr>
          </a:p>
        </p:txBody>
      </p:sp>
      <p:sp>
        <p:nvSpPr>
          <p:cNvPr id="440" name="Google Shape;440;p60"/>
          <p:cNvSpPr txBox="1">
            <a:spLocks noGrp="1"/>
          </p:cNvSpPr>
          <p:nvPr>
            <p:ph type="subTitle" idx="3"/>
          </p:nvPr>
        </p:nvSpPr>
        <p:spPr>
          <a:xfrm>
            <a:off x="695250" y="1367825"/>
            <a:ext cx="3732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5032"/>
                </a:solidFill>
                <a:latin typeface="Josefin Sans SemiBold"/>
                <a:ea typeface="Josefin Sans SemiBold"/>
                <a:cs typeface="Josefin Sans SemiBold"/>
                <a:sym typeface="Josefin Sans SemiBold"/>
              </a:rPr>
              <a:t>The Rise of Large Language Models</a:t>
            </a:r>
            <a:endParaRPr>
              <a:solidFill>
                <a:srgbClr val="FF5032"/>
              </a:solidFill>
              <a:latin typeface="Josefin Sans SemiBold"/>
              <a:ea typeface="Josefin Sans SemiBold"/>
              <a:cs typeface="Josefin Sans SemiBold"/>
              <a:sym typeface="Josefin Sans SemiBold"/>
            </a:endParaRPr>
          </a:p>
        </p:txBody>
      </p:sp>
      <p:sp>
        <p:nvSpPr>
          <p:cNvPr id="441" name="Google Shape;441;p60"/>
          <p:cNvSpPr txBox="1">
            <a:spLocks noGrp="1"/>
          </p:cNvSpPr>
          <p:nvPr>
            <p:ph type="subTitle" idx="4"/>
          </p:nvPr>
        </p:nvSpPr>
        <p:spPr>
          <a:xfrm>
            <a:off x="4845525" y="1367825"/>
            <a:ext cx="3732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5032"/>
                </a:solidFill>
                <a:latin typeface="Josefin Sans SemiBold"/>
                <a:ea typeface="Josefin Sans SemiBold"/>
                <a:cs typeface="Josefin Sans SemiBold"/>
                <a:sym typeface="Josefin Sans SemiBold"/>
              </a:rPr>
              <a:t>The Need for Algorithms</a:t>
            </a:r>
            <a:endParaRPr>
              <a:solidFill>
                <a:srgbClr val="FF5032"/>
              </a:solidFill>
              <a:latin typeface="Josefin Sans SemiBold"/>
              <a:ea typeface="Josefin Sans SemiBold"/>
              <a:cs typeface="Josefin Sans SemiBold"/>
              <a:sym typeface="Josefi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69"/>
        <p:cNvGrpSpPr/>
        <p:nvPr/>
      </p:nvGrpSpPr>
      <p:grpSpPr>
        <a:xfrm>
          <a:off x="0" y="0"/>
          <a:ext cx="0" cy="0"/>
          <a:chOff x="0" y="0"/>
          <a:chExt cx="0" cy="0"/>
        </a:xfrm>
      </p:grpSpPr>
      <p:sp>
        <p:nvSpPr>
          <p:cNvPr id="570" name="Google Shape;570;p78"/>
          <p:cNvSpPr txBox="1"/>
          <p:nvPr/>
        </p:nvSpPr>
        <p:spPr>
          <a:xfrm>
            <a:off x="426650" y="1079325"/>
            <a:ext cx="3028200" cy="27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Inter Medium"/>
                <a:ea typeface="Inter Medium"/>
                <a:cs typeface="Inter Medium"/>
                <a:sym typeface="Inter Medium"/>
              </a:rPr>
              <a:t>Text Embeddings</a:t>
            </a:r>
            <a:endParaRPr sz="1800">
              <a:solidFill>
                <a:schemeClr val="lt1"/>
              </a:solidFill>
              <a:latin typeface="Inter Medium"/>
              <a:ea typeface="Inter Medium"/>
              <a:cs typeface="Inter Medium"/>
              <a:sym typeface="Inter Medium"/>
            </a:endParaRPr>
          </a:p>
          <a:p>
            <a:pPr marL="457200" lvl="0" indent="-342900" algn="l" rtl="0">
              <a:spcBef>
                <a:spcPts val="0"/>
              </a:spcBef>
              <a:spcAft>
                <a:spcPts val="0"/>
              </a:spcAft>
              <a:buClr>
                <a:schemeClr val="lt1"/>
              </a:buClr>
              <a:buSzPts val="1800"/>
              <a:buFont typeface="Inter Medium"/>
              <a:buChar char="●"/>
            </a:pPr>
            <a:r>
              <a:rPr lang="en" sz="1800">
                <a:solidFill>
                  <a:schemeClr val="lt1"/>
                </a:solidFill>
                <a:latin typeface="Inter Medium"/>
                <a:ea typeface="Inter Medium"/>
                <a:cs typeface="Inter Medium"/>
                <a:sym typeface="Inter Medium"/>
              </a:rPr>
              <a:t>Word2vec</a:t>
            </a:r>
            <a:endParaRPr sz="1800">
              <a:solidFill>
                <a:schemeClr val="lt1"/>
              </a:solidFill>
              <a:latin typeface="Inter Medium"/>
              <a:ea typeface="Inter Medium"/>
              <a:cs typeface="Inter Medium"/>
              <a:sym typeface="Inter Medium"/>
            </a:endParaRPr>
          </a:p>
          <a:p>
            <a:pPr marL="457200" lvl="0" indent="-342900" algn="l" rtl="0">
              <a:spcBef>
                <a:spcPts val="0"/>
              </a:spcBef>
              <a:spcAft>
                <a:spcPts val="0"/>
              </a:spcAft>
              <a:buClr>
                <a:schemeClr val="lt1"/>
              </a:buClr>
              <a:buSzPts val="1800"/>
              <a:buFont typeface="Inter Medium"/>
              <a:buChar char="●"/>
            </a:pPr>
            <a:r>
              <a:rPr lang="en" sz="1800">
                <a:solidFill>
                  <a:schemeClr val="lt1"/>
                </a:solidFill>
                <a:latin typeface="Inter Medium"/>
                <a:ea typeface="Inter Medium"/>
                <a:cs typeface="Inter Medium"/>
                <a:sym typeface="Inter Medium"/>
              </a:rPr>
              <a:t>GLoVe</a:t>
            </a:r>
            <a:endParaRPr sz="1800">
              <a:solidFill>
                <a:schemeClr val="lt1"/>
              </a:solidFill>
              <a:latin typeface="Inter Medium"/>
              <a:ea typeface="Inter Medium"/>
              <a:cs typeface="Inter Medium"/>
              <a:sym typeface="Inter Medium"/>
            </a:endParaRPr>
          </a:p>
          <a:p>
            <a:pPr marL="457200" lvl="0" indent="-342900" algn="l" rtl="0">
              <a:spcBef>
                <a:spcPts val="0"/>
              </a:spcBef>
              <a:spcAft>
                <a:spcPts val="0"/>
              </a:spcAft>
              <a:buClr>
                <a:schemeClr val="lt1"/>
              </a:buClr>
              <a:buSzPts val="1800"/>
              <a:buFont typeface="Inter Medium"/>
              <a:buChar char="●"/>
            </a:pPr>
            <a:r>
              <a:rPr lang="en" sz="1800">
                <a:solidFill>
                  <a:schemeClr val="lt1"/>
                </a:solidFill>
                <a:latin typeface="Inter Medium"/>
                <a:ea typeface="Inter Medium"/>
                <a:cs typeface="Inter Medium"/>
                <a:sym typeface="Inter Medium"/>
              </a:rPr>
              <a:t>BERT-like </a:t>
            </a: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p:txBody>
      </p:sp>
      <p:sp>
        <p:nvSpPr>
          <p:cNvPr id="571" name="Google Shape;571;p78"/>
          <p:cNvSpPr txBox="1"/>
          <p:nvPr/>
        </p:nvSpPr>
        <p:spPr>
          <a:xfrm>
            <a:off x="3183750" y="1147000"/>
            <a:ext cx="3028200" cy="2160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00">
                <a:solidFill>
                  <a:srgbClr val="FFFFFF"/>
                </a:solidFill>
                <a:latin typeface="Inter"/>
                <a:ea typeface="Inter"/>
                <a:cs typeface="Inter"/>
                <a:sym typeface="Inter"/>
              </a:rPr>
              <a:t>Machine Learning </a:t>
            </a:r>
            <a:endParaRPr sz="1800">
              <a:solidFill>
                <a:srgbClr val="FFFFFF"/>
              </a:solidFill>
              <a:latin typeface="Inter"/>
              <a:ea typeface="Inter"/>
              <a:cs typeface="Inter"/>
              <a:sym typeface="Inter"/>
            </a:endParaRPr>
          </a:p>
          <a:p>
            <a:pPr marL="457200" lvl="0" indent="-342900" algn="l" rtl="0">
              <a:lnSpc>
                <a:spcPct val="120000"/>
              </a:lnSpc>
              <a:spcBef>
                <a:spcPts val="0"/>
              </a:spcBef>
              <a:spcAft>
                <a:spcPts val="0"/>
              </a:spcAft>
              <a:buClr>
                <a:srgbClr val="FFFFFF"/>
              </a:buClr>
              <a:buSzPts val="1800"/>
              <a:buFont typeface="Inter"/>
              <a:buChar char="●"/>
            </a:pPr>
            <a:r>
              <a:rPr lang="en" sz="1800">
                <a:solidFill>
                  <a:srgbClr val="FFFFFF"/>
                </a:solidFill>
                <a:latin typeface="Inter"/>
                <a:ea typeface="Inter"/>
                <a:cs typeface="Inter"/>
                <a:sym typeface="Inter"/>
              </a:rPr>
              <a:t>Logistic Regression</a:t>
            </a:r>
            <a:endParaRPr sz="1800">
              <a:solidFill>
                <a:srgbClr val="FFFFFF"/>
              </a:solidFill>
              <a:latin typeface="Inter"/>
              <a:ea typeface="Inter"/>
              <a:cs typeface="Inter"/>
              <a:sym typeface="Inter"/>
            </a:endParaRPr>
          </a:p>
          <a:p>
            <a:pPr marL="457200" lvl="0" indent="-342900" algn="l" rtl="0">
              <a:lnSpc>
                <a:spcPct val="120000"/>
              </a:lnSpc>
              <a:spcBef>
                <a:spcPts val="0"/>
              </a:spcBef>
              <a:spcAft>
                <a:spcPts val="0"/>
              </a:spcAft>
              <a:buClr>
                <a:srgbClr val="FFFFFF"/>
              </a:buClr>
              <a:buSzPts val="1800"/>
              <a:buFont typeface="Inter"/>
              <a:buChar char="●"/>
            </a:pPr>
            <a:r>
              <a:rPr lang="en" sz="1800">
                <a:solidFill>
                  <a:srgbClr val="FFFFFF"/>
                </a:solidFill>
                <a:latin typeface="Inter"/>
                <a:ea typeface="Inter"/>
                <a:cs typeface="Inter"/>
                <a:sym typeface="Inter"/>
              </a:rPr>
              <a:t>XGBoost</a:t>
            </a:r>
            <a:endParaRPr sz="1800">
              <a:solidFill>
                <a:srgbClr val="FFFFFF"/>
              </a:solidFill>
              <a:latin typeface="Inter"/>
              <a:ea typeface="Inter"/>
              <a:cs typeface="Inter"/>
              <a:sym typeface="Inter"/>
            </a:endParaRPr>
          </a:p>
          <a:p>
            <a:pPr marL="457200" lvl="0" indent="-342900" algn="l" rtl="0">
              <a:lnSpc>
                <a:spcPct val="120000"/>
              </a:lnSpc>
              <a:spcBef>
                <a:spcPts val="0"/>
              </a:spcBef>
              <a:spcAft>
                <a:spcPts val="0"/>
              </a:spcAft>
              <a:buClr>
                <a:srgbClr val="FFFFFF"/>
              </a:buClr>
              <a:buSzPts val="1800"/>
              <a:buFont typeface="Inter"/>
              <a:buChar char="●"/>
            </a:pPr>
            <a:r>
              <a:rPr lang="en" sz="1800">
                <a:solidFill>
                  <a:srgbClr val="FFFFFF"/>
                </a:solidFill>
                <a:latin typeface="Inter"/>
                <a:ea typeface="Inter"/>
                <a:cs typeface="Inter"/>
                <a:sym typeface="Inter"/>
              </a:rPr>
              <a:t>Random Forest</a:t>
            </a:r>
            <a:endParaRPr sz="1800">
              <a:solidFill>
                <a:srgbClr val="FFFFFF"/>
              </a:solidFill>
              <a:latin typeface="Inter"/>
              <a:ea typeface="Inter"/>
              <a:cs typeface="Inter"/>
              <a:sym typeface="Inter"/>
            </a:endParaRPr>
          </a:p>
          <a:p>
            <a:pPr marL="0" lvl="0" indent="0" algn="l" rtl="0">
              <a:lnSpc>
                <a:spcPct val="115000"/>
              </a:lnSpc>
              <a:spcBef>
                <a:spcPts val="0"/>
              </a:spcBef>
              <a:spcAft>
                <a:spcPts val="0"/>
              </a:spcAft>
              <a:buNone/>
            </a:pPr>
            <a:endParaRPr sz="1800">
              <a:solidFill>
                <a:srgbClr val="FFFFFF"/>
              </a:solidFill>
              <a:latin typeface="Inter"/>
              <a:ea typeface="Inter"/>
              <a:cs typeface="Inter"/>
              <a:sym typeface="Inter"/>
            </a:endParaRPr>
          </a:p>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sp>
        <p:nvSpPr>
          <p:cNvPr id="572" name="Google Shape;572;p78"/>
          <p:cNvSpPr txBox="1"/>
          <p:nvPr/>
        </p:nvSpPr>
        <p:spPr>
          <a:xfrm>
            <a:off x="6772425" y="1079325"/>
            <a:ext cx="1681500" cy="17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sp>
        <p:nvSpPr>
          <p:cNvPr id="573" name="Google Shape;573;p78"/>
          <p:cNvSpPr txBox="1"/>
          <p:nvPr/>
        </p:nvSpPr>
        <p:spPr>
          <a:xfrm>
            <a:off x="6428925" y="1147000"/>
            <a:ext cx="1889400" cy="15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Inter Medium"/>
                <a:ea typeface="Inter Medium"/>
                <a:cs typeface="Inter Medium"/>
                <a:sym typeface="Inter Medium"/>
              </a:rPr>
              <a:t>Deep Learning</a:t>
            </a:r>
            <a:endParaRPr sz="1800">
              <a:solidFill>
                <a:schemeClr val="lt1"/>
              </a:solidFill>
              <a:latin typeface="Inter Medium"/>
              <a:ea typeface="Inter Medium"/>
              <a:cs typeface="Inter Medium"/>
              <a:sym typeface="Inter Medium"/>
            </a:endParaRPr>
          </a:p>
          <a:p>
            <a:pPr marL="457200" lvl="0" indent="-342900" algn="l" rtl="0">
              <a:spcBef>
                <a:spcPts val="0"/>
              </a:spcBef>
              <a:spcAft>
                <a:spcPts val="0"/>
              </a:spcAft>
              <a:buClr>
                <a:schemeClr val="lt1"/>
              </a:buClr>
              <a:buSzPts val="1800"/>
              <a:buFont typeface="Inter Medium"/>
              <a:buChar char="●"/>
            </a:pPr>
            <a:r>
              <a:rPr lang="en" sz="1800">
                <a:solidFill>
                  <a:schemeClr val="lt1"/>
                </a:solidFill>
                <a:latin typeface="Inter Medium"/>
                <a:ea typeface="Inter Medium"/>
                <a:cs typeface="Inter Medium"/>
                <a:sym typeface="Inter Medium"/>
              </a:rPr>
              <a:t>MLP</a:t>
            </a:r>
            <a:endParaRPr sz="1800">
              <a:solidFill>
                <a:schemeClr val="dk2"/>
              </a:solidFill>
              <a:latin typeface="Inter Medium"/>
              <a:ea typeface="Inter Medium"/>
              <a:cs typeface="Inter Medium"/>
              <a:sym typeface="Inter Medium"/>
            </a:endParaRPr>
          </a:p>
        </p:txBody>
      </p:sp>
      <p:sp>
        <p:nvSpPr>
          <p:cNvPr id="574" name="Google Shape;574;p78"/>
          <p:cNvSpPr txBox="1"/>
          <p:nvPr/>
        </p:nvSpPr>
        <p:spPr>
          <a:xfrm>
            <a:off x="788250" y="2842125"/>
            <a:ext cx="3995400" cy="5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Inter Medium"/>
                <a:ea typeface="Inter Medium"/>
                <a:cs typeface="Inter Medium"/>
                <a:sym typeface="Inter Medium"/>
              </a:rPr>
              <a:t>BERT-like + Vanilla MLP</a:t>
            </a: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a:p>
            <a:pPr marL="0" lvl="0" indent="0" algn="l" rtl="0">
              <a:spcBef>
                <a:spcPts val="0"/>
              </a:spcBef>
              <a:spcAft>
                <a:spcPts val="0"/>
              </a:spcAft>
              <a:buNone/>
            </a:pPr>
            <a:endParaRPr sz="1800">
              <a:solidFill>
                <a:schemeClr val="lt1"/>
              </a:solidFill>
              <a:latin typeface="Inter Medium"/>
              <a:ea typeface="Inter Medium"/>
              <a:cs typeface="Inter Medium"/>
              <a:sym typeface="Inter Medium"/>
            </a:endParaRPr>
          </a:p>
        </p:txBody>
      </p:sp>
      <p:sp>
        <p:nvSpPr>
          <p:cNvPr id="575" name="Google Shape;575;p78"/>
          <p:cNvSpPr/>
          <p:nvPr/>
        </p:nvSpPr>
        <p:spPr>
          <a:xfrm>
            <a:off x="3612500" y="2895525"/>
            <a:ext cx="334500" cy="2901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576" name="Google Shape;576;p78"/>
          <p:cNvSpPr txBox="1"/>
          <p:nvPr/>
        </p:nvSpPr>
        <p:spPr>
          <a:xfrm>
            <a:off x="788250" y="3375275"/>
            <a:ext cx="5288100" cy="8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Inter Medium"/>
                <a:ea typeface="Inter Medium"/>
                <a:cs typeface="Inter Medium"/>
                <a:sym typeface="Inter Medium"/>
              </a:rPr>
              <a:t>Word2vec &amp; GLoVe (× Load Big Models)</a:t>
            </a:r>
            <a:endParaRPr sz="1800">
              <a:solidFill>
                <a:schemeClr val="dk2"/>
              </a:solidFill>
              <a:latin typeface="Inter Medium"/>
              <a:ea typeface="Inter Medium"/>
              <a:cs typeface="Inter Medium"/>
              <a:sym typeface="Inter Medium"/>
            </a:endParaRPr>
          </a:p>
        </p:txBody>
      </p:sp>
      <p:sp>
        <p:nvSpPr>
          <p:cNvPr id="577" name="Google Shape;577;p78"/>
          <p:cNvSpPr/>
          <p:nvPr/>
        </p:nvSpPr>
        <p:spPr>
          <a:xfrm>
            <a:off x="5301625" y="3411225"/>
            <a:ext cx="334500" cy="2901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578" name="Google Shape;578;p78"/>
          <p:cNvSpPr txBox="1"/>
          <p:nvPr/>
        </p:nvSpPr>
        <p:spPr>
          <a:xfrm>
            <a:off x="788250" y="3954275"/>
            <a:ext cx="7068900" cy="12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6EB"/>
                </a:solidFill>
                <a:latin typeface="Inter Medium"/>
                <a:ea typeface="Inter Medium"/>
                <a:cs typeface="Inter Medium"/>
                <a:sym typeface="Inter Medium"/>
              </a:rPr>
              <a:t>Fine Tuning(Long Time) in Complicated Task</a:t>
            </a:r>
            <a:endParaRPr sz="1800">
              <a:solidFill>
                <a:srgbClr val="FFF6EB"/>
              </a:solidFill>
              <a:latin typeface="Inter Medium"/>
              <a:ea typeface="Inter Medium"/>
              <a:cs typeface="Inter Medium"/>
              <a:sym typeface="Inter Medium"/>
            </a:endParaRPr>
          </a:p>
        </p:txBody>
      </p:sp>
      <p:sp>
        <p:nvSpPr>
          <p:cNvPr id="579" name="Google Shape;579;p78"/>
          <p:cNvSpPr/>
          <p:nvPr/>
        </p:nvSpPr>
        <p:spPr>
          <a:xfrm>
            <a:off x="5877450" y="3999125"/>
            <a:ext cx="334500" cy="2901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Medium"/>
              <a:ea typeface="Inter Medium"/>
              <a:cs typeface="Inter Medium"/>
              <a:sym typeface="Inter Medium"/>
            </a:endParaRPr>
          </a:p>
        </p:txBody>
      </p:sp>
      <p:sp>
        <p:nvSpPr>
          <p:cNvPr id="580" name="Google Shape;580;p78"/>
          <p:cNvSpPr txBox="1">
            <a:spLocks noGrp="1"/>
          </p:cNvSpPr>
          <p:nvPr>
            <p:ph type="title"/>
          </p:nvPr>
        </p:nvSpPr>
        <p:spPr>
          <a:xfrm>
            <a:off x="732150" y="261763"/>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a:solidFill>
                  <a:srgbClr val="FFF6EB"/>
                </a:solidFill>
                <a:latin typeface="Oswald"/>
                <a:ea typeface="Oswald"/>
                <a:cs typeface="Oswald"/>
                <a:sym typeface="Oswald"/>
              </a:rPr>
              <a:t>Conclusion</a:t>
            </a:r>
            <a:endParaRPr sz="4000">
              <a:solidFill>
                <a:srgbClr val="FFF6EB"/>
              </a:solidFill>
              <a:latin typeface="Oswald"/>
              <a:ea typeface="Oswald"/>
              <a:cs typeface="Oswald"/>
              <a:sym typeface="Oswald"/>
            </a:endParaRPr>
          </a:p>
        </p:txBody>
      </p:sp>
      <p:pic>
        <p:nvPicPr>
          <p:cNvPr id="581" name="Google Shape;581;p78"/>
          <p:cNvPicPr preferRelativeResize="0"/>
          <p:nvPr/>
        </p:nvPicPr>
        <p:blipFill>
          <a:blip r:embed="rId3">
            <a:alphaModFix/>
          </a:blip>
          <a:stretch>
            <a:fillRect/>
          </a:stretch>
        </p:blipFill>
        <p:spPr>
          <a:xfrm>
            <a:off x="6211950" y="2369050"/>
            <a:ext cx="2152650" cy="134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585"/>
        <p:cNvGrpSpPr/>
        <p:nvPr/>
      </p:nvGrpSpPr>
      <p:grpSpPr>
        <a:xfrm>
          <a:off x="0" y="0"/>
          <a:ext cx="0" cy="0"/>
          <a:chOff x="0" y="0"/>
          <a:chExt cx="0" cy="0"/>
        </a:xfrm>
      </p:grpSpPr>
      <p:sp>
        <p:nvSpPr>
          <p:cNvPr id="586" name="Google Shape;586;p79"/>
          <p:cNvSpPr txBox="1">
            <a:spLocks noGrp="1"/>
          </p:cNvSpPr>
          <p:nvPr>
            <p:ph type="title"/>
          </p:nvPr>
        </p:nvSpPr>
        <p:spPr>
          <a:xfrm>
            <a:off x="632175" y="1997563"/>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a:solidFill>
                  <a:srgbClr val="FFF6EB"/>
                </a:solidFill>
                <a:latin typeface="Oswald"/>
                <a:ea typeface="Oswald"/>
                <a:cs typeface="Oswald"/>
                <a:sym typeface="Oswald"/>
              </a:rPr>
              <a:t>Thank You!</a:t>
            </a:r>
            <a:endParaRPr sz="4000">
              <a:solidFill>
                <a:srgbClr val="FFF6EB"/>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45"/>
        <p:cNvGrpSpPr/>
        <p:nvPr/>
      </p:nvGrpSpPr>
      <p:grpSpPr>
        <a:xfrm>
          <a:off x="0" y="0"/>
          <a:ext cx="0" cy="0"/>
          <a:chOff x="0" y="0"/>
          <a:chExt cx="0" cy="0"/>
        </a:xfrm>
      </p:grpSpPr>
      <p:pic>
        <p:nvPicPr>
          <p:cNvPr id="446" name="Google Shape;446;p61"/>
          <p:cNvPicPr preferRelativeResize="0">
            <a:picLocks noGrp="1"/>
          </p:cNvPicPr>
          <p:nvPr>
            <p:ph type="pic" idx="2"/>
          </p:nvPr>
        </p:nvPicPr>
        <p:blipFill rotWithShape="1">
          <a:blip r:embed="rId3">
            <a:alphaModFix/>
          </a:blip>
          <a:srcRect l="16635" r="16635"/>
          <a:stretch/>
        </p:blipFill>
        <p:spPr>
          <a:xfrm>
            <a:off x="5711758" y="0"/>
            <a:ext cx="3432300" cy="5143500"/>
          </a:xfrm>
          <a:prstGeom prst="roundRect">
            <a:avLst>
              <a:gd name="adj" fmla="val 16667"/>
            </a:avLst>
          </a:prstGeom>
        </p:spPr>
      </p:pic>
      <p:sp>
        <p:nvSpPr>
          <p:cNvPr id="447" name="Google Shape;447;p61"/>
          <p:cNvSpPr txBox="1">
            <a:spLocks noGrp="1"/>
          </p:cNvSpPr>
          <p:nvPr>
            <p:ph type="title"/>
          </p:nvPr>
        </p:nvSpPr>
        <p:spPr>
          <a:xfrm>
            <a:off x="632175" y="65025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6EB"/>
                </a:solidFill>
                <a:latin typeface="Oswald"/>
                <a:ea typeface="Oswald"/>
                <a:cs typeface="Oswald"/>
                <a:sym typeface="Oswald"/>
              </a:rPr>
              <a:t>Project Objectives</a:t>
            </a:r>
            <a:endParaRPr>
              <a:solidFill>
                <a:srgbClr val="FFF6EB"/>
              </a:solidFill>
              <a:latin typeface="Oswald"/>
              <a:ea typeface="Oswald"/>
              <a:cs typeface="Oswald"/>
              <a:sym typeface="Oswald"/>
            </a:endParaRPr>
          </a:p>
        </p:txBody>
      </p:sp>
      <p:sp>
        <p:nvSpPr>
          <p:cNvPr id="448" name="Google Shape;448;p61"/>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Experimenting machine learning models with different embeddings</a:t>
            </a:r>
            <a:endParaRPr>
              <a:solidFill>
                <a:srgbClr val="E6E4E1"/>
              </a:solidFill>
              <a:latin typeface="Merriweather"/>
              <a:ea typeface="Merriweather"/>
              <a:cs typeface="Merriweather"/>
              <a:sym typeface="Merriweather"/>
            </a:endParaRPr>
          </a:p>
          <a:p>
            <a:pPr marL="457200" lvl="0" indent="-311150" algn="l" rtl="0">
              <a:lnSpc>
                <a:spcPct val="110000"/>
              </a:lnSpc>
              <a:spcBef>
                <a:spcPts val="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Evaluate their performance selecting the best ones</a:t>
            </a:r>
            <a:endParaRPr>
              <a:solidFill>
                <a:srgbClr val="E6E4E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52"/>
        <p:cNvGrpSpPr/>
        <p:nvPr/>
      </p:nvGrpSpPr>
      <p:grpSpPr>
        <a:xfrm>
          <a:off x="0" y="0"/>
          <a:ext cx="0" cy="0"/>
          <a:chOff x="0" y="0"/>
          <a:chExt cx="0" cy="0"/>
        </a:xfrm>
      </p:grpSpPr>
      <p:sp>
        <p:nvSpPr>
          <p:cNvPr id="453" name="Google Shape;453;p62"/>
          <p:cNvSpPr txBox="1">
            <a:spLocks noGrp="1"/>
          </p:cNvSpPr>
          <p:nvPr>
            <p:ph type="title"/>
          </p:nvPr>
        </p:nvSpPr>
        <p:spPr>
          <a:xfrm>
            <a:off x="632175" y="65025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6EB"/>
                </a:solidFill>
                <a:latin typeface="Oswald"/>
                <a:ea typeface="Oswald"/>
                <a:cs typeface="Oswald"/>
                <a:sym typeface="Oswald"/>
              </a:rPr>
              <a:t>Datasets</a:t>
            </a:r>
            <a:endParaRPr>
              <a:solidFill>
                <a:srgbClr val="FFF6EB"/>
              </a:solidFill>
              <a:latin typeface="Oswald"/>
              <a:ea typeface="Oswald"/>
              <a:cs typeface="Oswald"/>
              <a:sym typeface="Oswald"/>
            </a:endParaRPr>
          </a:p>
        </p:txBody>
      </p:sp>
      <p:sp>
        <p:nvSpPr>
          <p:cNvPr id="454" name="Google Shape;454;p62"/>
          <p:cNvSpPr txBox="1">
            <a:spLocks noGrp="1"/>
          </p:cNvSpPr>
          <p:nvPr>
            <p:ph type="subTitle" idx="1"/>
          </p:nvPr>
        </p:nvSpPr>
        <p:spPr>
          <a:xfrm>
            <a:off x="642700" y="1562500"/>
            <a:ext cx="38862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dirty="0">
                <a:solidFill>
                  <a:srgbClr val="E6E4E1"/>
                </a:solidFill>
                <a:latin typeface="Merriweather"/>
                <a:ea typeface="Merriweather"/>
                <a:cs typeface="Merriweather"/>
                <a:sym typeface="Merriweather"/>
              </a:rPr>
              <a:t>Kaggle dataset with human written and AI generated essays</a:t>
            </a:r>
          </a:p>
          <a:p>
            <a:pPr marL="457200" lvl="0" indent="-311150" algn="l" rtl="0">
              <a:lnSpc>
                <a:spcPct val="110000"/>
              </a:lnSpc>
              <a:spcBef>
                <a:spcPts val="0"/>
              </a:spcBef>
              <a:spcAft>
                <a:spcPts val="0"/>
              </a:spcAft>
              <a:buClr>
                <a:srgbClr val="E6E4E1"/>
              </a:buClr>
              <a:buSzPts val="1300"/>
              <a:buFont typeface="Merriweather"/>
              <a:buChar char="●"/>
            </a:pPr>
            <a:r>
              <a:rPr lang="en" dirty="0">
                <a:solidFill>
                  <a:srgbClr val="E6E4E1"/>
                </a:solidFill>
                <a:latin typeface="Merriweather"/>
                <a:ea typeface="Merriweather"/>
                <a:cs typeface="Merriweather"/>
                <a:sym typeface="Merriweather"/>
              </a:rPr>
              <a:t>60k</a:t>
            </a:r>
            <a:endParaRPr dirty="0">
              <a:solidFill>
                <a:srgbClr val="E6E4E1"/>
              </a:solidFill>
              <a:latin typeface="Merriweather"/>
              <a:ea typeface="Merriweather"/>
              <a:cs typeface="Merriweather"/>
              <a:sym typeface="Merriweather"/>
            </a:endParaRPr>
          </a:p>
        </p:txBody>
      </p:sp>
      <p:sp>
        <p:nvSpPr>
          <p:cNvPr id="455" name="Google Shape;455;p62"/>
          <p:cNvSpPr txBox="1">
            <a:spLocks noGrp="1"/>
          </p:cNvSpPr>
          <p:nvPr>
            <p:ph type="subTitle" idx="1"/>
          </p:nvPr>
        </p:nvSpPr>
        <p:spPr>
          <a:xfrm>
            <a:off x="4385875" y="1562500"/>
            <a:ext cx="38862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dirty="0">
                <a:solidFill>
                  <a:srgbClr val="E6E4E1"/>
                </a:solidFill>
                <a:latin typeface="Merriweather"/>
                <a:ea typeface="Merriweather"/>
                <a:cs typeface="Merriweather"/>
                <a:sym typeface="Merriweather"/>
              </a:rPr>
              <a:t>AI generated and human written wikipedia introductions</a:t>
            </a:r>
            <a:endParaRPr dirty="0">
              <a:solidFill>
                <a:srgbClr val="E6E4E1"/>
              </a:solidFill>
              <a:latin typeface="Merriweather"/>
              <a:ea typeface="Merriweather"/>
              <a:cs typeface="Merriweather"/>
              <a:sym typeface="Merriweather"/>
            </a:endParaRPr>
          </a:p>
          <a:p>
            <a:pPr marL="457200" lvl="0" indent="-311150" algn="l" rtl="0">
              <a:lnSpc>
                <a:spcPct val="110000"/>
              </a:lnSpc>
              <a:spcBef>
                <a:spcPts val="0"/>
              </a:spcBef>
              <a:spcAft>
                <a:spcPts val="0"/>
              </a:spcAft>
              <a:buClr>
                <a:srgbClr val="E6E4E1"/>
              </a:buClr>
              <a:buSzPts val="1300"/>
              <a:buFont typeface="Merriweather"/>
              <a:buChar char="●"/>
            </a:pPr>
            <a:r>
              <a:rPr lang="en" dirty="0">
                <a:solidFill>
                  <a:srgbClr val="E6E4E1"/>
                </a:solidFill>
                <a:latin typeface="Merriweather"/>
                <a:ea typeface="Merriweather"/>
                <a:cs typeface="Merriweather"/>
                <a:sym typeface="Merriweather"/>
              </a:rPr>
              <a:t>150</a:t>
            </a:r>
            <a:r>
              <a:rPr lang="en-US" altLang="zh-CN">
                <a:solidFill>
                  <a:srgbClr val="E6E4E1"/>
                </a:solidFill>
                <a:latin typeface="Merriweather"/>
                <a:ea typeface="Merriweather"/>
                <a:cs typeface="Merriweather"/>
                <a:sym typeface="Merriweather"/>
              </a:rPr>
              <a:t>k</a:t>
            </a:r>
            <a:endParaRPr dirty="0">
              <a:solidFill>
                <a:srgbClr val="E6E4E1"/>
              </a:solidFill>
              <a:latin typeface="Merriweather"/>
              <a:ea typeface="Merriweather"/>
              <a:cs typeface="Merriweather"/>
              <a:sym typeface="Merriweather"/>
            </a:endParaRPr>
          </a:p>
        </p:txBody>
      </p:sp>
      <p:pic>
        <p:nvPicPr>
          <p:cNvPr id="456" name="Google Shape;456;p62"/>
          <p:cNvPicPr preferRelativeResize="0"/>
          <p:nvPr/>
        </p:nvPicPr>
        <p:blipFill>
          <a:blip r:embed="rId3">
            <a:alphaModFix/>
          </a:blip>
          <a:stretch>
            <a:fillRect/>
          </a:stretch>
        </p:blipFill>
        <p:spPr>
          <a:xfrm>
            <a:off x="1804975" y="2912050"/>
            <a:ext cx="1006325" cy="38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60"/>
        <p:cNvGrpSpPr/>
        <p:nvPr/>
      </p:nvGrpSpPr>
      <p:grpSpPr>
        <a:xfrm>
          <a:off x="0" y="0"/>
          <a:ext cx="0" cy="0"/>
          <a:chOff x="0" y="0"/>
          <a:chExt cx="0" cy="0"/>
        </a:xfrm>
      </p:grpSpPr>
      <p:sp>
        <p:nvSpPr>
          <p:cNvPr id="461" name="Google Shape;461;p63"/>
          <p:cNvSpPr txBox="1">
            <a:spLocks noGrp="1"/>
          </p:cNvSpPr>
          <p:nvPr>
            <p:ph type="title"/>
          </p:nvPr>
        </p:nvSpPr>
        <p:spPr>
          <a:xfrm>
            <a:off x="732150" y="1717338"/>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6EB"/>
                </a:solidFill>
                <a:latin typeface="Oswald"/>
                <a:ea typeface="Oswald"/>
                <a:cs typeface="Oswald"/>
                <a:sym typeface="Oswald"/>
              </a:rPr>
              <a:t>Text Representation</a:t>
            </a:r>
            <a:endParaRPr>
              <a:solidFill>
                <a:srgbClr val="FFF6EB"/>
              </a:solidFill>
              <a:latin typeface="Oswald"/>
              <a:ea typeface="Oswald"/>
              <a:cs typeface="Oswald"/>
              <a:sym typeface="Oswald"/>
            </a:endParaRPr>
          </a:p>
        </p:txBody>
      </p:sp>
      <p:sp>
        <p:nvSpPr>
          <p:cNvPr id="462" name="Google Shape;462;p63"/>
          <p:cNvSpPr txBox="1">
            <a:spLocks noGrp="1"/>
          </p:cNvSpPr>
          <p:nvPr>
            <p:ph type="body" idx="1"/>
          </p:nvPr>
        </p:nvSpPr>
        <p:spPr>
          <a:xfrm>
            <a:off x="732150" y="2514075"/>
            <a:ext cx="7679700" cy="19596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E6E4E1"/>
                </a:solidFill>
                <a:latin typeface="Merriweather"/>
                <a:ea typeface="Merriweather"/>
                <a:cs typeface="Merriweather"/>
                <a:sym typeface="Merriweather"/>
              </a:rPr>
              <a:t>Static &amp; Dynamic Methods</a:t>
            </a:r>
            <a:endParaRPr>
              <a:solidFill>
                <a:srgbClr val="233E30"/>
              </a:solidFill>
              <a:latin typeface="Roboto Medium"/>
              <a:ea typeface="Roboto Medium"/>
              <a:cs typeface="Roboto Medium"/>
              <a:sym typeface="Roboto Medium"/>
            </a:endParaRPr>
          </a:p>
          <a:p>
            <a:pPr marL="0" lvl="0" indent="0" algn="ctr" rtl="0">
              <a:spcBef>
                <a:spcPts val="1200"/>
              </a:spcBef>
              <a:spcAft>
                <a:spcPts val="1200"/>
              </a:spcAft>
              <a:buNone/>
            </a:pPr>
            <a:endParaRPr>
              <a:solidFill>
                <a:srgbClr val="E6E4E1"/>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66"/>
        <p:cNvGrpSpPr/>
        <p:nvPr/>
      </p:nvGrpSpPr>
      <p:grpSpPr>
        <a:xfrm>
          <a:off x="0" y="0"/>
          <a:ext cx="0" cy="0"/>
          <a:chOff x="0" y="0"/>
          <a:chExt cx="0" cy="0"/>
        </a:xfrm>
      </p:grpSpPr>
      <p:sp>
        <p:nvSpPr>
          <p:cNvPr id="467" name="Google Shape;467;p64"/>
          <p:cNvSpPr txBox="1">
            <a:spLocks noGrp="1"/>
          </p:cNvSpPr>
          <p:nvPr>
            <p:ph type="title"/>
          </p:nvPr>
        </p:nvSpPr>
        <p:spPr>
          <a:xfrm>
            <a:off x="720975" y="91857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6EB"/>
                </a:solidFill>
                <a:latin typeface="Oswald"/>
                <a:ea typeface="Oswald"/>
                <a:cs typeface="Oswald"/>
                <a:sym typeface="Oswald"/>
              </a:rPr>
              <a:t>Static Methods</a:t>
            </a:r>
            <a:endParaRPr>
              <a:solidFill>
                <a:srgbClr val="FFF6EB"/>
              </a:solidFill>
              <a:latin typeface="Oswald"/>
              <a:ea typeface="Oswald"/>
              <a:cs typeface="Oswald"/>
              <a:sym typeface="Oswald"/>
            </a:endParaRPr>
          </a:p>
        </p:txBody>
      </p:sp>
      <p:sp>
        <p:nvSpPr>
          <p:cNvPr id="468" name="Google Shape;468;p64"/>
          <p:cNvSpPr txBox="1">
            <a:spLocks noGrp="1"/>
          </p:cNvSpPr>
          <p:nvPr>
            <p:ph type="subTitle" idx="1"/>
          </p:nvPr>
        </p:nvSpPr>
        <p:spPr>
          <a:xfrm>
            <a:off x="566250" y="1810150"/>
            <a:ext cx="3886200" cy="2409000"/>
          </a:xfrm>
          <a:prstGeom prst="rect">
            <a:avLst/>
          </a:prstGeom>
        </p:spPr>
        <p:txBody>
          <a:bodyPr spcFirstLastPara="1" wrap="square" lIns="91425" tIns="91425" rIns="91425" bIns="91425" anchor="t" anchorCtr="0">
            <a:noAutofit/>
          </a:bodyPr>
          <a:lstStyle/>
          <a:p>
            <a:pPr marL="457200" marR="0" lvl="0" indent="-311150" algn="l" rtl="0">
              <a:lnSpc>
                <a:spcPct val="110000"/>
              </a:lnSpc>
              <a:spcBef>
                <a:spcPts val="0"/>
              </a:spcBef>
              <a:spcAft>
                <a:spcPts val="0"/>
              </a:spcAft>
              <a:buClr>
                <a:srgbClr val="E6E4E1"/>
              </a:buClr>
              <a:buSzPts val="1300"/>
              <a:buFont typeface="Merriweather"/>
              <a:buChar char="●"/>
            </a:pPr>
            <a:r>
              <a:rPr lang="en">
                <a:solidFill>
                  <a:srgbClr val="FF9900"/>
                </a:solidFill>
                <a:latin typeface="Merriweather"/>
                <a:ea typeface="Merriweather"/>
                <a:cs typeface="Merriweather"/>
                <a:sym typeface="Merriweather"/>
              </a:rPr>
              <a:t>Word2Vec: </a:t>
            </a:r>
            <a:r>
              <a:rPr lang="en">
                <a:solidFill>
                  <a:srgbClr val="E6E4E1"/>
                </a:solidFill>
                <a:latin typeface="Merriweather"/>
                <a:ea typeface="Merriweather"/>
                <a:cs typeface="Merriweather"/>
                <a:sym typeface="Merriweather"/>
              </a:rPr>
              <a:t>Converting words into vector representations capturing semantic meaning</a:t>
            </a:r>
            <a:endParaRPr>
              <a:solidFill>
                <a:srgbClr val="E6E4E1"/>
              </a:solidFill>
              <a:latin typeface="Merriweather"/>
              <a:ea typeface="Merriweather"/>
              <a:cs typeface="Merriweather"/>
              <a:sym typeface="Merriweather"/>
            </a:endParaRPr>
          </a:p>
          <a:p>
            <a:pPr marL="457200" marR="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marR="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Operates through two architectures: CBOW and Skip-Gram</a:t>
            </a:r>
            <a:endParaRPr>
              <a:solidFill>
                <a:srgbClr val="E6E4E1"/>
              </a:solidFill>
              <a:latin typeface="Merriweather"/>
              <a:ea typeface="Merriweather"/>
              <a:cs typeface="Merriweather"/>
              <a:sym typeface="Merriweather"/>
            </a:endParaRPr>
          </a:p>
        </p:txBody>
      </p:sp>
      <p:sp>
        <p:nvSpPr>
          <p:cNvPr id="469" name="Google Shape;469;p64"/>
          <p:cNvSpPr txBox="1">
            <a:spLocks noGrp="1"/>
          </p:cNvSpPr>
          <p:nvPr>
            <p:ph type="subTitle" idx="1"/>
          </p:nvPr>
        </p:nvSpPr>
        <p:spPr>
          <a:xfrm>
            <a:off x="4612063" y="1750950"/>
            <a:ext cx="3886200" cy="1964700"/>
          </a:xfrm>
          <a:prstGeom prst="rect">
            <a:avLst/>
          </a:prstGeom>
        </p:spPr>
        <p:txBody>
          <a:bodyPr spcFirstLastPara="1" wrap="square" lIns="91425" tIns="91425" rIns="91425" bIns="91425" anchor="t" anchorCtr="0">
            <a:noAutofit/>
          </a:bodyPr>
          <a:lstStyle/>
          <a:p>
            <a:pPr marL="457200" marR="0" lvl="0" indent="-311150" algn="l" rtl="0">
              <a:lnSpc>
                <a:spcPct val="110000"/>
              </a:lnSpc>
              <a:spcBef>
                <a:spcPts val="0"/>
              </a:spcBef>
              <a:spcAft>
                <a:spcPts val="0"/>
              </a:spcAft>
              <a:buClr>
                <a:srgbClr val="E6E4E1"/>
              </a:buClr>
              <a:buSzPts val="1300"/>
              <a:buFont typeface="Merriweather"/>
              <a:buChar char="●"/>
            </a:pPr>
            <a:r>
              <a:rPr lang="en">
                <a:solidFill>
                  <a:srgbClr val="FF9900"/>
                </a:solidFill>
                <a:latin typeface="Merriweather"/>
                <a:ea typeface="Merriweather"/>
                <a:cs typeface="Merriweather"/>
                <a:sym typeface="Merriweather"/>
              </a:rPr>
              <a:t>GloVe:</a:t>
            </a:r>
            <a:r>
              <a:rPr lang="en">
                <a:solidFill>
                  <a:srgbClr val="E6E4E1"/>
                </a:solidFill>
                <a:latin typeface="Merriweather"/>
                <a:ea typeface="Merriweather"/>
                <a:cs typeface="Merriweather"/>
                <a:sym typeface="Merriweather"/>
              </a:rPr>
              <a:t> combines global matrix factorization with local context window methods</a:t>
            </a:r>
            <a:endParaRPr>
              <a:solidFill>
                <a:srgbClr val="E6E4E1"/>
              </a:solidFill>
              <a:latin typeface="Merriweather"/>
              <a:ea typeface="Merriweather"/>
              <a:cs typeface="Merriweather"/>
              <a:sym typeface="Merriweather"/>
            </a:endParaRPr>
          </a:p>
          <a:p>
            <a:pPr marL="457200" marR="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marR="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Incorporates global co-occurrence statistics to derive word embeddings</a:t>
            </a:r>
            <a:endParaRPr>
              <a:solidFill>
                <a:srgbClr val="E6E4E1"/>
              </a:solidFill>
              <a:latin typeface="Merriweather"/>
              <a:ea typeface="Merriweather"/>
              <a:cs typeface="Merriweather"/>
              <a:sym typeface="Merriweather"/>
            </a:endParaRPr>
          </a:p>
        </p:txBody>
      </p:sp>
      <p:sp>
        <p:nvSpPr>
          <p:cNvPr id="470" name="Google Shape;470;p64"/>
          <p:cNvSpPr txBox="1"/>
          <p:nvPr/>
        </p:nvSpPr>
        <p:spPr>
          <a:xfrm>
            <a:off x="0" y="152525"/>
            <a:ext cx="9144000" cy="585000"/>
          </a:xfrm>
          <a:prstGeom prst="rect">
            <a:avLst/>
          </a:prstGeom>
          <a:solidFill>
            <a:srgbClr val="00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rgbClr val="FFF6EB"/>
                </a:solidFill>
                <a:latin typeface="Oswald"/>
                <a:ea typeface="Oswald"/>
                <a:cs typeface="Oswald"/>
                <a:sym typeface="Oswald"/>
              </a:rPr>
              <a:t>Text Representation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74"/>
        <p:cNvGrpSpPr/>
        <p:nvPr/>
      </p:nvGrpSpPr>
      <p:grpSpPr>
        <a:xfrm>
          <a:off x="0" y="0"/>
          <a:ext cx="0" cy="0"/>
          <a:chOff x="0" y="0"/>
          <a:chExt cx="0" cy="0"/>
        </a:xfrm>
      </p:grpSpPr>
      <p:sp>
        <p:nvSpPr>
          <p:cNvPr id="475" name="Google Shape;475;p65"/>
          <p:cNvSpPr txBox="1">
            <a:spLocks noGrp="1"/>
          </p:cNvSpPr>
          <p:nvPr>
            <p:ph type="title"/>
          </p:nvPr>
        </p:nvSpPr>
        <p:spPr>
          <a:xfrm>
            <a:off x="642700" y="10138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6EB"/>
                </a:solidFill>
                <a:latin typeface="Oswald"/>
                <a:ea typeface="Oswald"/>
                <a:cs typeface="Oswald"/>
                <a:sym typeface="Oswald"/>
              </a:rPr>
              <a:t>Dynamic Methods</a:t>
            </a:r>
            <a:endParaRPr>
              <a:solidFill>
                <a:srgbClr val="FFF6EB"/>
              </a:solidFill>
              <a:latin typeface="Oswald"/>
              <a:ea typeface="Oswald"/>
              <a:cs typeface="Oswald"/>
              <a:sym typeface="Oswald"/>
            </a:endParaRPr>
          </a:p>
        </p:txBody>
      </p:sp>
      <p:sp>
        <p:nvSpPr>
          <p:cNvPr id="476" name="Google Shape;476;p65"/>
          <p:cNvSpPr txBox="1">
            <a:spLocks noGrp="1"/>
          </p:cNvSpPr>
          <p:nvPr>
            <p:ph type="subTitle" idx="1"/>
          </p:nvPr>
        </p:nvSpPr>
        <p:spPr>
          <a:xfrm>
            <a:off x="518700" y="1810175"/>
            <a:ext cx="3886200" cy="27102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a:solidFill>
                  <a:srgbClr val="FF9900"/>
                </a:solidFill>
                <a:latin typeface="Merriweather"/>
                <a:ea typeface="Merriweather"/>
                <a:cs typeface="Merriweather"/>
                <a:sym typeface="Merriweather"/>
              </a:rPr>
              <a:t>BERT</a:t>
            </a:r>
            <a:r>
              <a:rPr lang="en">
                <a:solidFill>
                  <a:srgbClr val="E6E4E1"/>
                </a:solidFill>
                <a:latin typeface="Merriweather"/>
                <a:ea typeface="Merriweather"/>
                <a:cs typeface="Merriweather"/>
                <a:sym typeface="Merriweather"/>
              </a:rPr>
              <a:t> (Developed by Google in 2018, pioneering the use of bidirectional training in language models)</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311150" algn="l" rtl="0">
              <a:lnSpc>
                <a:spcPct val="110000"/>
              </a:lnSpc>
              <a:spcBef>
                <a:spcPts val="1200"/>
              </a:spcBef>
              <a:spcAft>
                <a:spcPts val="0"/>
              </a:spcAft>
              <a:buClr>
                <a:srgbClr val="E6E4E1"/>
              </a:buClr>
              <a:buSzPts val="1300"/>
              <a:buFont typeface="Merriweather"/>
              <a:buChar char="●"/>
            </a:pPr>
            <a:r>
              <a:rPr lang="en">
                <a:solidFill>
                  <a:srgbClr val="FF9900"/>
                </a:solidFill>
                <a:latin typeface="Merriweather"/>
                <a:ea typeface="Merriweather"/>
                <a:cs typeface="Merriweather"/>
                <a:sym typeface="Merriweather"/>
              </a:rPr>
              <a:t>DistilBERT</a:t>
            </a:r>
            <a:r>
              <a:rPr lang="en">
                <a:solidFill>
                  <a:schemeClr val="lt1"/>
                </a:solidFill>
                <a:latin typeface="Merriweather"/>
                <a:ea typeface="Merriweather"/>
                <a:cs typeface="Merriweather"/>
                <a:sym typeface="Merriweather"/>
              </a:rPr>
              <a:t>(Developed to provide a lighter, faster version of BERT that retains 97% of its language understanding capabilities while being 40% smaller and 60% faster.)</a:t>
            </a:r>
            <a:endParaRPr>
              <a:solidFill>
                <a:schemeClr val="lt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1200"/>
              </a:spcAft>
              <a:buNone/>
            </a:pPr>
            <a:endParaRPr>
              <a:solidFill>
                <a:srgbClr val="E6E4E1"/>
              </a:solidFill>
              <a:latin typeface="Merriweather"/>
              <a:ea typeface="Merriweather"/>
              <a:cs typeface="Merriweather"/>
              <a:sym typeface="Merriweather"/>
            </a:endParaRPr>
          </a:p>
        </p:txBody>
      </p:sp>
      <p:sp>
        <p:nvSpPr>
          <p:cNvPr id="477" name="Google Shape;477;p65"/>
          <p:cNvSpPr txBox="1">
            <a:spLocks noGrp="1"/>
          </p:cNvSpPr>
          <p:nvPr>
            <p:ph type="subTitle" idx="1"/>
          </p:nvPr>
        </p:nvSpPr>
        <p:spPr>
          <a:xfrm>
            <a:off x="4372338" y="1810175"/>
            <a:ext cx="38862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chemeClr val="lt1"/>
              </a:buClr>
              <a:buSzPts val="1300"/>
              <a:buFont typeface="Merriweather"/>
              <a:buChar char="●"/>
            </a:pPr>
            <a:r>
              <a:rPr lang="en">
                <a:solidFill>
                  <a:srgbClr val="FF9900"/>
                </a:solidFill>
                <a:latin typeface="Merriweather"/>
                <a:ea typeface="Merriweather"/>
                <a:cs typeface="Merriweather"/>
                <a:sym typeface="Merriweather"/>
              </a:rPr>
              <a:t>DEBERTa</a:t>
            </a:r>
            <a:r>
              <a:rPr lang="en">
                <a:solidFill>
                  <a:schemeClr val="lt1"/>
                </a:solidFill>
                <a:latin typeface="Merriweather"/>
                <a:ea typeface="Merriweather"/>
                <a:cs typeface="Merriweather"/>
                <a:sym typeface="Merriweather"/>
              </a:rPr>
              <a:t>(Introduced by Microsoft in 2020, it enhances BERT and RoBERTa models with two key improvements: disentangled attention and an enhanced mask decoder.)</a:t>
            </a:r>
            <a:endParaRPr>
              <a:solidFill>
                <a:srgbClr val="E6E4E1"/>
              </a:solidFill>
              <a:latin typeface="Merriweather"/>
              <a:ea typeface="Merriweather"/>
              <a:cs typeface="Merriweather"/>
              <a:sym typeface="Merriweather"/>
            </a:endParaRPr>
          </a:p>
        </p:txBody>
      </p:sp>
      <p:sp>
        <p:nvSpPr>
          <p:cNvPr id="478" name="Google Shape;478;p65"/>
          <p:cNvSpPr txBox="1"/>
          <p:nvPr/>
        </p:nvSpPr>
        <p:spPr>
          <a:xfrm>
            <a:off x="0" y="152525"/>
            <a:ext cx="9144000" cy="585000"/>
          </a:xfrm>
          <a:prstGeom prst="rect">
            <a:avLst/>
          </a:prstGeom>
          <a:solidFill>
            <a:srgbClr val="00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rgbClr val="FFF6EB"/>
                </a:solidFill>
                <a:latin typeface="Oswald"/>
                <a:ea typeface="Oswald"/>
                <a:cs typeface="Oswald"/>
                <a:sym typeface="Oswald"/>
              </a:rPr>
              <a:t>Text Representation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732150" y="1717338"/>
            <a:ext cx="7679700" cy="7269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6EB"/>
                </a:solidFill>
                <a:latin typeface="Oswald"/>
                <a:ea typeface="Oswald"/>
                <a:cs typeface="Oswald"/>
                <a:sym typeface="Oswald"/>
              </a:rPr>
              <a:t>Classification</a:t>
            </a:r>
            <a:endParaRPr>
              <a:solidFill>
                <a:srgbClr val="FFF6EB"/>
              </a:solidFill>
              <a:latin typeface="Oswald"/>
              <a:ea typeface="Oswald"/>
              <a:cs typeface="Oswald"/>
              <a:sym typeface="Oswald"/>
            </a:endParaRPr>
          </a:p>
        </p:txBody>
      </p:sp>
      <p:sp>
        <p:nvSpPr>
          <p:cNvPr id="484" name="Google Shape;484;p66"/>
          <p:cNvSpPr txBox="1">
            <a:spLocks noGrp="1"/>
          </p:cNvSpPr>
          <p:nvPr>
            <p:ph type="body" idx="1"/>
          </p:nvPr>
        </p:nvSpPr>
        <p:spPr>
          <a:xfrm>
            <a:off x="732150" y="2514075"/>
            <a:ext cx="7679700" cy="1959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rgbClr val="E6E4E1"/>
                </a:solidFill>
                <a:latin typeface="Merriweather"/>
                <a:ea typeface="Merriweather"/>
                <a:cs typeface="Merriweather"/>
                <a:sym typeface="Merriweather"/>
              </a:rPr>
              <a:t>Traditional Machine Learning &amp; Deep Learning</a:t>
            </a:r>
            <a:endParaRPr>
              <a:solidFill>
                <a:srgbClr val="E6E4E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488"/>
        <p:cNvGrpSpPr/>
        <p:nvPr/>
      </p:nvGrpSpPr>
      <p:grpSpPr>
        <a:xfrm>
          <a:off x="0" y="0"/>
          <a:ext cx="0" cy="0"/>
          <a:chOff x="0" y="0"/>
          <a:chExt cx="0" cy="0"/>
        </a:xfrm>
      </p:grpSpPr>
      <p:sp>
        <p:nvSpPr>
          <p:cNvPr id="489" name="Google Shape;489;p67"/>
          <p:cNvSpPr txBox="1">
            <a:spLocks noGrp="1"/>
          </p:cNvSpPr>
          <p:nvPr>
            <p:ph type="title"/>
          </p:nvPr>
        </p:nvSpPr>
        <p:spPr>
          <a:xfrm>
            <a:off x="1051325" y="936725"/>
            <a:ext cx="22974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900"/>
                </a:solidFill>
                <a:latin typeface="Oswald"/>
                <a:ea typeface="Oswald"/>
                <a:cs typeface="Oswald"/>
                <a:sym typeface="Oswald"/>
              </a:rPr>
              <a:t>Traditional ML</a:t>
            </a:r>
            <a:endParaRPr>
              <a:solidFill>
                <a:srgbClr val="FF9900"/>
              </a:solidFill>
              <a:latin typeface="Oswald"/>
              <a:ea typeface="Oswald"/>
              <a:cs typeface="Oswald"/>
              <a:sym typeface="Oswald"/>
            </a:endParaRPr>
          </a:p>
        </p:txBody>
      </p:sp>
      <p:sp>
        <p:nvSpPr>
          <p:cNvPr id="490" name="Google Shape;490;p67"/>
          <p:cNvSpPr txBox="1">
            <a:spLocks noGrp="1"/>
          </p:cNvSpPr>
          <p:nvPr>
            <p:ph type="subTitle" idx="1"/>
          </p:nvPr>
        </p:nvSpPr>
        <p:spPr>
          <a:xfrm>
            <a:off x="923025" y="1714500"/>
            <a:ext cx="3307800" cy="23214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Logistic Regression</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Random Forest</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XGBoost</a:t>
            </a:r>
            <a:endParaRPr>
              <a:solidFill>
                <a:srgbClr val="E6E4E1"/>
              </a:solidFill>
              <a:latin typeface="Merriweather"/>
              <a:ea typeface="Merriweather"/>
              <a:cs typeface="Merriweather"/>
              <a:sym typeface="Merriweather"/>
            </a:endParaRPr>
          </a:p>
        </p:txBody>
      </p:sp>
      <p:sp>
        <p:nvSpPr>
          <p:cNvPr id="491" name="Google Shape;491;p67"/>
          <p:cNvSpPr txBox="1">
            <a:spLocks noGrp="1"/>
          </p:cNvSpPr>
          <p:nvPr>
            <p:ph type="subTitle" idx="1"/>
          </p:nvPr>
        </p:nvSpPr>
        <p:spPr>
          <a:xfrm>
            <a:off x="3427313" y="1667350"/>
            <a:ext cx="2115900" cy="7605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MLP</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0" algn="l" rtl="0">
              <a:lnSpc>
                <a:spcPct val="110000"/>
              </a:lnSpc>
              <a:spcBef>
                <a:spcPts val="1200"/>
              </a:spcBef>
              <a:spcAft>
                <a:spcPts val="1200"/>
              </a:spcAft>
              <a:buNone/>
            </a:pPr>
            <a:endParaRPr>
              <a:solidFill>
                <a:srgbClr val="E6E4E1"/>
              </a:solidFill>
              <a:latin typeface="Merriweather"/>
              <a:ea typeface="Merriweather"/>
              <a:cs typeface="Merriweather"/>
              <a:sym typeface="Merriweather"/>
            </a:endParaRPr>
          </a:p>
        </p:txBody>
      </p:sp>
      <p:sp>
        <p:nvSpPr>
          <p:cNvPr id="492" name="Google Shape;492;p67"/>
          <p:cNvSpPr txBox="1">
            <a:spLocks noGrp="1"/>
          </p:cNvSpPr>
          <p:nvPr>
            <p:ph type="title"/>
          </p:nvPr>
        </p:nvSpPr>
        <p:spPr>
          <a:xfrm>
            <a:off x="3547563" y="1001125"/>
            <a:ext cx="22974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900"/>
                </a:solidFill>
                <a:latin typeface="Oswald"/>
                <a:ea typeface="Oswald"/>
                <a:cs typeface="Oswald"/>
                <a:sym typeface="Oswald"/>
              </a:rPr>
              <a:t>Deep Learning</a:t>
            </a:r>
            <a:endParaRPr>
              <a:solidFill>
                <a:srgbClr val="FF9900"/>
              </a:solidFill>
              <a:latin typeface="Oswald"/>
              <a:ea typeface="Oswald"/>
              <a:cs typeface="Oswald"/>
              <a:sym typeface="Oswald"/>
            </a:endParaRPr>
          </a:p>
        </p:txBody>
      </p:sp>
      <p:sp>
        <p:nvSpPr>
          <p:cNvPr id="493" name="Google Shape;493;p67"/>
          <p:cNvSpPr txBox="1">
            <a:spLocks noGrp="1"/>
          </p:cNvSpPr>
          <p:nvPr>
            <p:ph type="title"/>
          </p:nvPr>
        </p:nvSpPr>
        <p:spPr>
          <a:xfrm>
            <a:off x="5923575" y="936725"/>
            <a:ext cx="22974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900"/>
                </a:solidFill>
                <a:latin typeface="Oswald"/>
                <a:ea typeface="Oswald"/>
                <a:cs typeface="Oswald"/>
                <a:sym typeface="Oswald"/>
              </a:rPr>
              <a:t>Language Model</a:t>
            </a:r>
            <a:endParaRPr>
              <a:solidFill>
                <a:srgbClr val="FF9900"/>
              </a:solidFill>
              <a:latin typeface="Oswald"/>
              <a:ea typeface="Oswald"/>
              <a:cs typeface="Oswald"/>
              <a:sym typeface="Oswald"/>
            </a:endParaRPr>
          </a:p>
        </p:txBody>
      </p:sp>
      <p:sp>
        <p:nvSpPr>
          <p:cNvPr id="494" name="Google Shape;494;p67"/>
          <p:cNvSpPr txBox="1">
            <a:spLocks noGrp="1"/>
          </p:cNvSpPr>
          <p:nvPr>
            <p:ph type="subTitle" idx="1"/>
          </p:nvPr>
        </p:nvSpPr>
        <p:spPr>
          <a:xfrm>
            <a:off x="5805200" y="1714500"/>
            <a:ext cx="2115900" cy="27939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BERT</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DeBERTa</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311150" algn="l" rtl="0">
              <a:lnSpc>
                <a:spcPct val="110000"/>
              </a:lnSpc>
              <a:spcBef>
                <a:spcPts val="1200"/>
              </a:spcBef>
              <a:spcAft>
                <a:spcPts val="0"/>
              </a:spcAft>
              <a:buClr>
                <a:srgbClr val="E6E4E1"/>
              </a:buClr>
              <a:buSzPts val="1300"/>
              <a:buFont typeface="Merriweather"/>
              <a:buChar char="●"/>
            </a:pPr>
            <a:r>
              <a:rPr lang="en">
                <a:solidFill>
                  <a:srgbClr val="E6E4E1"/>
                </a:solidFill>
                <a:latin typeface="Merriweather"/>
                <a:ea typeface="Merriweather"/>
                <a:cs typeface="Merriweather"/>
                <a:sym typeface="Merriweather"/>
              </a:rPr>
              <a:t>DistilBERT</a:t>
            </a: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0" lvl="0" indent="0" algn="l" rtl="0">
              <a:lnSpc>
                <a:spcPct val="110000"/>
              </a:lnSpc>
              <a:spcBef>
                <a:spcPts val="1200"/>
              </a:spcBef>
              <a:spcAft>
                <a:spcPts val="0"/>
              </a:spcAft>
              <a:buNone/>
            </a:pPr>
            <a:endParaRPr>
              <a:solidFill>
                <a:srgbClr val="E6E4E1"/>
              </a:solidFill>
              <a:latin typeface="Merriweather"/>
              <a:ea typeface="Merriweather"/>
              <a:cs typeface="Merriweather"/>
              <a:sym typeface="Merriweather"/>
            </a:endParaRPr>
          </a:p>
          <a:p>
            <a:pPr marL="457200" lvl="0" indent="0" algn="l" rtl="0">
              <a:lnSpc>
                <a:spcPct val="110000"/>
              </a:lnSpc>
              <a:spcBef>
                <a:spcPts val="1200"/>
              </a:spcBef>
              <a:spcAft>
                <a:spcPts val="1200"/>
              </a:spcAft>
              <a:buNone/>
            </a:pPr>
            <a:endParaRPr>
              <a:solidFill>
                <a:srgbClr val="E6E4E1"/>
              </a:solidFill>
              <a:latin typeface="Merriweather"/>
              <a:ea typeface="Merriweather"/>
              <a:cs typeface="Merriweather"/>
              <a:sym typeface="Merriweather"/>
            </a:endParaRPr>
          </a:p>
        </p:txBody>
      </p:sp>
      <p:sp>
        <p:nvSpPr>
          <p:cNvPr id="495" name="Google Shape;495;p67"/>
          <p:cNvSpPr txBox="1">
            <a:spLocks noGrp="1"/>
          </p:cNvSpPr>
          <p:nvPr>
            <p:ph type="title"/>
          </p:nvPr>
        </p:nvSpPr>
        <p:spPr>
          <a:xfrm>
            <a:off x="169200" y="209825"/>
            <a:ext cx="22974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FFF6EB"/>
                </a:solidFill>
                <a:latin typeface="Oswald"/>
                <a:ea typeface="Oswald"/>
                <a:cs typeface="Oswald"/>
                <a:sym typeface="Oswald"/>
              </a:rPr>
              <a:t>Models</a:t>
            </a:r>
            <a:endParaRPr sz="3300">
              <a:solidFill>
                <a:srgbClr val="FFF6EB"/>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AI Regular - v1">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AI Simple">
  <a:themeElements>
    <a:clrScheme name="Custom">
      <a:dk1>
        <a:srgbClr val="0F2B36"/>
      </a:dk1>
      <a:lt1>
        <a:srgbClr val="FFFFFF"/>
      </a:lt1>
      <a:dk2>
        <a:srgbClr val="134D57"/>
      </a:dk2>
      <a:lt2>
        <a:srgbClr val="EFEFEF"/>
      </a:lt2>
      <a:accent1>
        <a:srgbClr val="EF0638"/>
      </a:accent1>
      <a:accent2>
        <a:srgbClr val="FDE58A"/>
      </a:accent2>
      <a:accent3>
        <a:srgbClr val="FCCDDD"/>
      </a:accent3>
      <a:accent4>
        <a:srgbClr val="D1D2FF"/>
      </a:accent4>
      <a:accent5>
        <a:srgbClr val="FF5032"/>
      </a:accent5>
      <a:accent6>
        <a:srgbClr val="1CAD7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4420</Words>
  <Application>Microsoft Office PowerPoint</Application>
  <PresentationFormat>全屏显示(16:9)</PresentationFormat>
  <Paragraphs>260</Paragraphs>
  <Slides>21</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21</vt:i4>
      </vt:variant>
    </vt:vector>
  </HeadingPairs>
  <TitlesOfParts>
    <vt:vector size="39" baseType="lpstr">
      <vt:lpstr>Lobster</vt:lpstr>
      <vt:lpstr>Inter Medium</vt:lpstr>
      <vt:lpstr>Arial</vt:lpstr>
      <vt:lpstr>Space Grotesk</vt:lpstr>
      <vt:lpstr>Montserrat</vt:lpstr>
      <vt:lpstr>Oswald</vt:lpstr>
      <vt:lpstr>Calibri</vt:lpstr>
      <vt:lpstr>Space Grotesk SemiBold</vt:lpstr>
      <vt:lpstr>Lato Light</vt:lpstr>
      <vt:lpstr>Inter</vt:lpstr>
      <vt:lpstr>Open Sans Medium</vt:lpstr>
      <vt:lpstr>Roboto Medium</vt:lpstr>
      <vt:lpstr>Merriweather</vt:lpstr>
      <vt:lpstr>Poppins</vt:lpstr>
      <vt:lpstr>Josefin Sans SemiBold</vt:lpstr>
      <vt:lpstr>Simple Dark</vt:lpstr>
      <vt:lpstr>SlidesAI Regular - v1</vt:lpstr>
      <vt:lpstr>SlidesAI Simple</vt:lpstr>
      <vt:lpstr>Text Classification with Large Language Models Detecting Machine-Generated Texts</vt:lpstr>
      <vt:lpstr>Addressing the Challenges of Large Language Models</vt:lpstr>
      <vt:lpstr>Project Objectives</vt:lpstr>
      <vt:lpstr>Datasets</vt:lpstr>
      <vt:lpstr>Text Representation</vt:lpstr>
      <vt:lpstr>Static Methods</vt:lpstr>
      <vt:lpstr>Dynamic Methods</vt:lpstr>
      <vt:lpstr>Classification</vt:lpstr>
      <vt:lpstr>Traditional ML</vt:lpstr>
      <vt:lpstr>Results - Fixed Text Embeddings</vt:lpstr>
      <vt:lpstr>PowerPoint 演示文稿</vt:lpstr>
      <vt:lpstr>PowerPoint 演示文稿</vt:lpstr>
      <vt:lpstr>Results - Fine-tuning Language Model</vt:lpstr>
      <vt:lpstr>PowerPoint 演示文稿</vt:lpstr>
      <vt:lpstr>PowerPoint 演示文稿</vt:lpstr>
      <vt:lpstr>PowerPoint 演示文稿</vt:lpstr>
      <vt:lpstr>Results - Embeddings Visualization</vt:lpstr>
      <vt:lpstr>PowerPoint 演示文稿</vt:lpstr>
      <vt:lpstr>PowerPoint 演示文稿</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with Large Language Models Detecting Machine-Generated Texts</dc:title>
  <dc:creator>George</dc:creator>
  <cp:lastModifiedBy>WenkaiGong</cp:lastModifiedBy>
  <cp:revision>2</cp:revision>
  <dcterms:modified xsi:type="dcterms:W3CDTF">2024-03-11T07:20:31Z</dcterms:modified>
</cp:coreProperties>
</file>